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9" r:id="rId2"/>
    <p:sldId id="357" r:id="rId3"/>
    <p:sldId id="276" r:id="rId4"/>
    <p:sldId id="275" r:id="rId5"/>
    <p:sldId id="259" r:id="rId6"/>
    <p:sldId id="277" r:id="rId7"/>
    <p:sldId id="290" r:id="rId8"/>
    <p:sldId id="283" r:id="rId9"/>
    <p:sldId id="267" r:id="rId10"/>
    <p:sldId id="258" r:id="rId11"/>
    <p:sldId id="270" r:id="rId12"/>
    <p:sldId id="271" r:id="rId13"/>
    <p:sldId id="287" r:id="rId14"/>
    <p:sldId id="285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282" r:id="rId23"/>
    <p:sldId id="367" r:id="rId24"/>
    <p:sldId id="25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739"/>
    <a:srgbClr val="F6DB06"/>
    <a:srgbClr val="1C2643"/>
    <a:srgbClr val="257977"/>
    <a:srgbClr val="BDB7B6"/>
    <a:srgbClr val="AAF200"/>
    <a:srgbClr val="385E48"/>
    <a:srgbClr val="528969"/>
    <a:srgbClr val="412CDC"/>
    <a:srgbClr val="E0E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1916-D8F5-4EB4-8DCD-2B6ED73A223C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2171C-F77E-43F0-9925-874FC3BA311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11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07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12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221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97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05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281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78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8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64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45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64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450C7-5349-4B14-97E7-929304DA73B9}" type="datetimeFigureOut">
              <a:rPr lang="pt-BR" smtClean="0"/>
              <a:t>10/03/2020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7E82C-B4DC-4AED-878E-114A5705E65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479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3.jpeg"/><Relationship Id="rId18" Type="http://schemas.openxmlformats.org/officeDocument/2006/relationships/image" Target="../media/image38.png"/><Relationship Id="rId3" Type="http://schemas.microsoft.com/office/2007/relationships/hdphoto" Target="../media/hdphoto8.wdp"/><Relationship Id="rId21" Type="http://schemas.openxmlformats.org/officeDocument/2006/relationships/image" Target="../media/image41.png"/><Relationship Id="rId7" Type="http://schemas.openxmlformats.org/officeDocument/2006/relationships/image" Target="../media/image3.png"/><Relationship Id="rId12" Type="http://schemas.openxmlformats.org/officeDocument/2006/relationships/image" Target="../media/image32.png"/><Relationship Id="rId17" Type="http://schemas.openxmlformats.org/officeDocument/2006/relationships/image" Target="../media/image37.jpeg"/><Relationship Id="rId2" Type="http://schemas.openxmlformats.org/officeDocument/2006/relationships/image" Target="../media/image27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31.png"/><Relationship Id="rId5" Type="http://schemas.microsoft.com/office/2007/relationships/hdphoto" Target="../media/hdphoto9.wdp"/><Relationship Id="rId15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microsoft.com/office/2007/relationships/hdphoto" Target="../media/hdphoto1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microsoft.com/office/2007/relationships/hdphoto" Target="../media/hdphoto1.wdp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estado%20dos%20sensores.sql" TargetMode="External"/><Relationship Id="rId13" Type="http://schemas.openxmlformats.org/officeDocument/2006/relationships/image" Target="../media/image59.wmf"/><Relationship Id="rId3" Type="http://schemas.openxmlformats.org/officeDocument/2006/relationships/image" Target="../media/image61.png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hyperlink" Target="funcion&#225;rios.sql" TargetMode="External"/><Relationship Id="rId5" Type="http://schemas.openxmlformats.org/officeDocument/2006/relationships/hyperlink" Target="Clientes.sql" TargetMode="External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58.wmf"/><Relationship Id="rId4" Type="http://schemas.openxmlformats.org/officeDocument/2006/relationships/image" Target="../media/image11.jpeg"/><Relationship Id="rId9" Type="http://schemas.openxmlformats.org/officeDocument/2006/relationships/oleObject" Target="../embeddings/oleObject2.bin"/><Relationship Id="rId14" Type="http://schemas.openxmlformats.org/officeDocument/2006/relationships/hyperlink" Target="Importancia.sq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5.bin"/><Relationship Id="rId4" Type="http://schemas.openxmlformats.org/officeDocument/2006/relationships/hyperlink" Target="Calculadora.html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FFA78380-B90F-4A25-AFF8-F55BE74EF1B9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5" name="Imagem 84" descr="Uma imagem contendo desenho&#10;&#10;Descrição gerada automaticamente">
            <a:extLst>
              <a:ext uri="{FF2B5EF4-FFF2-40B4-BE49-F238E27FC236}">
                <a16:creationId xmlns:a16="http://schemas.microsoft.com/office/drawing/2014/main" id="{9C0A8A02-96A0-437C-91BB-30AA23AE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96" y="902345"/>
            <a:ext cx="5515212" cy="47444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A7FD8E2-0C17-4A01-9155-C2ADB45CD158}"/>
              </a:ext>
            </a:extLst>
          </p:cNvPr>
          <p:cNvGrpSpPr/>
          <p:nvPr/>
        </p:nvGrpSpPr>
        <p:grpSpPr>
          <a:xfrm>
            <a:off x="0" y="-234866"/>
            <a:ext cx="6757703" cy="7315287"/>
            <a:chOff x="0" y="-908183"/>
            <a:chExt cx="5620135" cy="8444881"/>
          </a:xfrm>
          <a:blipFill>
            <a:blip r:embed="rId3"/>
            <a:stretch>
              <a:fillRect/>
            </a:stretch>
          </a:blipFill>
        </p:grpSpPr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F7FB94CF-80A8-4029-8B7F-5B052304A4EE}"/>
                </a:ext>
              </a:extLst>
            </p:cNvPr>
            <p:cNvSpPr/>
            <p:nvPr/>
          </p:nvSpPr>
          <p:spPr>
            <a:xfrm>
              <a:off x="2475717" y="-90818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7BFC4E26-A867-4187-A520-61551D4E7075}"/>
                </a:ext>
              </a:extLst>
            </p:cNvPr>
            <p:cNvSpPr/>
            <p:nvPr/>
          </p:nvSpPr>
          <p:spPr>
            <a:xfrm>
              <a:off x="821093" y="-89573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065ECC1-FCBB-4457-860A-EF4B98F040F8}"/>
                </a:ext>
              </a:extLst>
            </p:cNvPr>
            <p:cNvSpPr/>
            <p:nvPr/>
          </p:nvSpPr>
          <p:spPr>
            <a:xfrm>
              <a:off x="1642186" y="46653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2203D115-48F7-4AA3-A74E-961F2B228764}"/>
                </a:ext>
              </a:extLst>
            </p:cNvPr>
            <p:cNvSpPr/>
            <p:nvPr/>
          </p:nvSpPr>
          <p:spPr>
            <a:xfrm>
              <a:off x="3334301" y="4993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6D19DF7B-F2C0-4B6F-82C6-C17B7685FB85}"/>
                </a:ext>
              </a:extLst>
            </p:cNvPr>
            <p:cNvSpPr/>
            <p:nvPr/>
          </p:nvSpPr>
          <p:spPr>
            <a:xfrm>
              <a:off x="0" y="5909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E5FF85D4-5E98-4ECB-84B8-1C1AE1C1AD8F}"/>
                </a:ext>
              </a:extLst>
            </p:cNvPr>
            <p:cNvSpPr/>
            <p:nvPr/>
          </p:nvSpPr>
          <p:spPr>
            <a:xfrm>
              <a:off x="2481940" y="982825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93DB2018-4FE3-4DA5-9BE3-C22E67D59510}"/>
                </a:ext>
              </a:extLst>
            </p:cNvPr>
            <p:cNvSpPr/>
            <p:nvPr/>
          </p:nvSpPr>
          <p:spPr>
            <a:xfrm>
              <a:off x="821093" y="100148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11A984C6-CE72-4791-86E5-4B9EE3B8EE03}"/>
                </a:ext>
              </a:extLst>
            </p:cNvPr>
            <p:cNvSpPr/>
            <p:nvPr/>
          </p:nvSpPr>
          <p:spPr>
            <a:xfrm>
              <a:off x="1666900" y="19191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6D179CC8-E375-421E-BE6F-8166723C5E7A}"/>
                </a:ext>
              </a:extLst>
            </p:cNvPr>
            <p:cNvSpPr/>
            <p:nvPr/>
          </p:nvSpPr>
          <p:spPr>
            <a:xfrm>
              <a:off x="3287479" y="193765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F385EC80-61C2-4C1E-BD2C-D28823E39DA3}"/>
                </a:ext>
              </a:extLst>
            </p:cNvPr>
            <p:cNvSpPr/>
            <p:nvPr/>
          </p:nvSpPr>
          <p:spPr>
            <a:xfrm>
              <a:off x="0" y="1956319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0706D80B-E920-4D6B-854F-62A1E8751212}"/>
                </a:ext>
              </a:extLst>
            </p:cNvPr>
            <p:cNvSpPr/>
            <p:nvPr/>
          </p:nvSpPr>
          <p:spPr>
            <a:xfrm>
              <a:off x="2463279" y="288627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1529E131-09D1-4836-AF89-C4AE3BB0B767}"/>
                </a:ext>
              </a:extLst>
            </p:cNvPr>
            <p:cNvSpPr/>
            <p:nvPr/>
          </p:nvSpPr>
          <p:spPr>
            <a:xfrm>
              <a:off x="842862" y="2889381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B0F9EF36-7C57-4894-BF55-8EE8C16134A9}"/>
                </a:ext>
              </a:extLst>
            </p:cNvPr>
            <p:cNvSpPr/>
            <p:nvPr/>
          </p:nvSpPr>
          <p:spPr>
            <a:xfrm>
              <a:off x="4105464" y="289249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A9AE9433-E0D7-48DA-AC49-CC6FB5FB6ACA}"/>
                </a:ext>
              </a:extLst>
            </p:cNvPr>
            <p:cNvSpPr/>
            <p:nvPr/>
          </p:nvSpPr>
          <p:spPr>
            <a:xfrm>
              <a:off x="3278151" y="384110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8F6EA3B4-137B-4C38-9B42-00CE0A2B7154}"/>
                </a:ext>
              </a:extLst>
            </p:cNvPr>
            <p:cNvSpPr/>
            <p:nvPr/>
          </p:nvSpPr>
          <p:spPr>
            <a:xfrm>
              <a:off x="1663955" y="3859764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7B375179-4978-440F-B053-7E4F33507E83}"/>
                </a:ext>
              </a:extLst>
            </p:cNvPr>
            <p:cNvSpPr/>
            <p:nvPr/>
          </p:nvSpPr>
          <p:spPr>
            <a:xfrm>
              <a:off x="49428" y="3884312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C57EDAE0-ED2B-4E3F-96AF-6324658658A1}"/>
                </a:ext>
              </a:extLst>
            </p:cNvPr>
            <p:cNvSpPr/>
            <p:nvPr/>
          </p:nvSpPr>
          <p:spPr>
            <a:xfrm>
              <a:off x="4127237" y="4777276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CE15D927-F684-4A02-8291-DFD25EA65398}"/>
                </a:ext>
              </a:extLst>
            </p:cNvPr>
            <p:cNvSpPr/>
            <p:nvPr/>
          </p:nvSpPr>
          <p:spPr>
            <a:xfrm>
              <a:off x="2475717" y="4814598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6E67D281-4CAF-4AA4-A6C7-31F4E6A11281}"/>
                </a:ext>
              </a:extLst>
            </p:cNvPr>
            <p:cNvSpPr/>
            <p:nvPr/>
          </p:nvSpPr>
          <p:spPr>
            <a:xfrm>
              <a:off x="1639241" y="5745220"/>
              <a:ext cx="1492898" cy="1791478"/>
            </a:xfrm>
            <a:custGeom>
              <a:avLst/>
              <a:gdLst>
                <a:gd name="connsiteX0" fmla="*/ 746449 w 1492898"/>
                <a:gd name="connsiteY0" fmla="*/ 0 h 1791478"/>
                <a:gd name="connsiteX1" fmla="*/ 1492898 w 1492898"/>
                <a:gd name="connsiteY1" fmla="*/ 895739 h 1791478"/>
                <a:gd name="connsiteX2" fmla="*/ 746449 w 1492898"/>
                <a:gd name="connsiteY2" fmla="*/ 1791478 h 1791478"/>
                <a:gd name="connsiteX3" fmla="*/ 0 w 1492898"/>
                <a:gd name="connsiteY3" fmla="*/ 895739 h 1791478"/>
                <a:gd name="connsiteX4" fmla="*/ 746449 w 1492898"/>
                <a:gd name="connsiteY4" fmla="*/ 0 h 17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2898" h="1791478">
                  <a:moveTo>
                    <a:pt x="746449" y="0"/>
                  </a:moveTo>
                  <a:lnTo>
                    <a:pt x="1492898" y="895739"/>
                  </a:lnTo>
                  <a:lnTo>
                    <a:pt x="746449" y="1791478"/>
                  </a:lnTo>
                  <a:lnTo>
                    <a:pt x="0" y="895739"/>
                  </a:lnTo>
                  <a:lnTo>
                    <a:pt x="74644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21B1B2E1-87F2-45C0-A780-A5F7665E6395}"/>
              </a:ext>
            </a:extLst>
          </p:cNvPr>
          <p:cNvSpPr/>
          <p:nvPr/>
        </p:nvSpPr>
        <p:spPr>
          <a:xfrm>
            <a:off x="8709574" y="1532238"/>
            <a:ext cx="1200546" cy="1242064"/>
          </a:xfrm>
          <a:prstGeom prst="ellipse">
            <a:avLst/>
          </a:prstGeom>
          <a:solidFill>
            <a:srgbClr val="F3EE40"/>
          </a:solidFill>
          <a:ln>
            <a:solidFill>
              <a:srgbClr val="F3E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0" name="Imagem 89">
            <a:extLst>
              <a:ext uri="{FF2B5EF4-FFF2-40B4-BE49-F238E27FC236}">
                <a16:creationId xmlns:a16="http://schemas.microsoft.com/office/drawing/2014/main" id="{1931CFD1-1E2E-431B-AF81-D06416B22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3108" y="1403199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366871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Resultado de imagem para lixei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" y="-3"/>
            <a:ext cx="12192001" cy="68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 4"/>
          <p:cNvSpPr/>
          <p:nvPr/>
        </p:nvSpPr>
        <p:spPr>
          <a:xfrm>
            <a:off x="0" y="2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52206 w 752206"/>
              <a:gd name="connsiteY1" fmla="*/ 0 h 439491"/>
              <a:gd name="connsiteX2" fmla="*/ 695448 w 752206"/>
              <a:gd name="connsiteY2" fmla="*/ 19677 h 439491"/>
              <a:gd name="connsiteX3" fmla="*/ 70384 w 752206"/>
              <a:gd name="connsiteY3" fmla="*/ 378898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52206" y="0"/>
                </a:lnTo>
                <a:lnTo>
                  <a:pt x="695448" y="19677"/>
                </a:lnTo>
                <a:cubicBezTo>
                  <a:pt x="468239" y="110707"/>
                  <a:pt x="257975" y="232256"/>
                  <a:pt x="70384" y="378898"/>
                </a:cubicBez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 5"/>
          <p:cNvSpPr/>
          <p:nvPr/>
        </p:nvSpPr>
        <p:spPr>
          <a:xfrm>
            <a:off x="2514435" y="2"/>
            <a:ext cx="124452" cy="22279"/>
          </a:xfrm>
          <a:custGeom>
            <a:avLst/>
            <a:gdLst>
              <a:gd name="connsiteX0" fmla="*/ 0 w 83574"/>
              <a:gd name="connsiteY0" fmla="*/ 0 h 14487"/>
              <a:gd name="connsiteX1" fmla="*/ 83574 w 83574"/>
              <a:gd name="connsiteY1" fmla="*/ 0 h 14487"/>
              <a:gd name="connsiteX2" fmla="*/ 41787 w 83574"/>
              <a:gd name="connsiteY2" fmla="*/ 14487 h 14487"/>
              <a:gd name="connsiteX3" fmla="*/ 0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0" y="0"/>
                </a:moveTo>
                <a:lnTo>
                  <a:pt x="83574" y="0"/>
                </a:lnTo>
                <a:lnTo>
                  <a:pt x="41787" y="1448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rma Livre 8"/>
          <p:cNvSpPr/>
          <p:nvPr/>
        </p:nvSpPr>
        <p:spPr>
          <a:xfrm>
            <a:off x="0" y="6182127"/>
            <a:ext cx="1120123" cy="675873"/>
          </a:xfrm>
          <a:custGeom>
            <a:avLst/>
            <a:gdLst>
              <a:gd name="connsiteX0" fmla="*/ 0 w 752206"/>
              <a:gd name="connsiteY0" fmla="*/ 0 h 439491"/>
              <a:gd name="connsiteX1" fmla="*/ 70384 w 752206"/>
              <a:gd name="connsiteY1" fmla="*/ 60593 h 439491"/>
              <a:gd name="connsiteX2" fmla="*/ 695448 w 752206"/>
              <a:gd name="connsiteY2" fmla="*/ 419814 h 439491"/>
              <a:gd name="connsiteX3" fmla="*/ 752206 w 752206"/>
              <a:gd name="connsiteY3" fmla="*/ 439491 h 439491"/>
              <a:gd name="connsiteX4" fmla="*/ 0 w 752206"/>
              <a:gd name="connsiteY4" fmla="*/ 439491 h 439491"/>
              <a:gd name="connsiteX5" fmla="*/ 0 w 752206"/>
              <a:gd name="connsiteY5" fmla="*/ 0 h 43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06" h="439491">
                <a:moveTo>
                  <a:pt x="0" y="0"/>
                </a:moveTo>
                <a:lnTo>
                  <a:pt x="70384" y="60593"/>
                </a:lnTo>
                <a:cubicBezTo>
                  <a:pt x="257975" y="207236"/>
                  <a:pt x="468239" y="328784"/>
                  <a:pt x="695448" y="419814"/>
                </a:cubicBezTo>
                <a:lnTo>
                  <a:pt x="752206" y="439491"/>
                </a:lnTo>
                <a:lnTo>
                  <a:pt x="0" y="439491"/>
                </a:lnTo>
                <a:lnTo>
                  <a:pt x="0" y="0"/>
                </a:lnTo>
                <a:close/>
              </a:path>
            </a:pathLst>
          </a:custGeom>
          <a:solidFill>
            <a:srgbClr val="283718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Forma Livre 9"/>
          <p:cNvSpPr/>
          <p:nvPr/>
        </p:nvSpPr>
        <p:spPr>
          <a:xfrm>
            <a:off x="2514435" y="6835721"/>
            <a:ext cx="124452" cy="22279"/>
          </a:xfrm>
          <a:custGeom>
            <a:avLst/>
            <a:gdLst>
              <a:gd name="connsiteX0" fmla="*/ 41787 w 83574"/>
              <a:gd name="connsiteY0" fmla="*/ 0 h 14487"/>
              <a:gd name="connsiteX1" fmla="*/ 83574 w 83574"/>
              <a:gd name="connsiteY1" fmla="*/ 14487 h 14487"/>
              <a:gd name="connsiteX2" fmla="*/ 0 w 83574"/>
              <a:gd name="connsiteY2" fmla="*/ 14487 h 14487"/>
              <a:gd name="connsiteX3" fmla="*/ 41787 w 83574"/>
              <a:gd name="connsiteY3" fmla="*/ 0 h 1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74" h="14487">
                <a:moveTo>
                  <a:pt x="41787" y="0"/>
                </a:moveTo>
                <a:lnTo>
                  <a:pt x="83574" y="14487"/>
                </a:ln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orma Livre 10"/>
          <p:cNvSpPr/>
          <p:nvPr/>
        </p:nvSpPr>
        <p:spPr>
          <a:xfrm>
            <a:off x="0" y="0"/>
            <a:ext cx="2576661" cy="6857998"/>
          </a:xfrm>
          <a:custGeom>
            <a:avLst/>
            <a:gdLst>
              <a:gd name="connsiteX0" fmla="*/ 752206 w 1730327"/>
              <a:gd name="connsiteY0" fmla="*/ 0 h 4459458"/>
              <a:gd name="connsiteX1" fmla="*/ 1688540 w 1730327"/>
              <a:gd name="connsiteY1" fmla="*/ 0 h 4459458"/>
              <a:gd name="connsiteX2" fmla="*/ 1730327 w 1730327"/>
              <a:gd name="connsiteY2" fmla="*/ 14487 h 4459458"/>
              <a:gd name="connsiteX3" fmla="*/ 1715356 w 1730327"/>
              <a:gd name="connsiteY3" fmla="*/ 19677 h 4459458"/>
              <a:gd name="connsiteX4" fmla="*/ 168812 w 1730327"/>
              <a:gd name="connsiteY4" fmla="*/ 2229729 h 4459458"/>
              <a:gd name="connsiteX5" fmla="*/ 1715356 w 1730327"/>
              <a:gd name="connsiteY5" fmla="*/ 4439781 h 4459458"/>
              <a:gd name="connsiteX6" fmla="*/ 1730327 w 1730327"/>
              <a:gd name="connsiteY6" fmla="*/ 4444971 h 4459458"/>
              <a:gd name="connsiteX7" fmla="*/ 1688540 w 1730327"/>
              <a:gd name="connsiteY7" fmla="*/ 4459458 h 4459458"/>
              <a:gd name="connsiteX8" fmla="*/ 752206 w 1730327"/>
              <a:gd name="connsiteY8" fmla="*/ 4459458 h 4459458"/>
              <a:gd name="connsiteX9" fmla="*/ 695448 w 1730327"/>
              <a:gd name="connsiteY9" fmla="*/ 4439781 h 4459458"/>
              <a:gd name="connsiteX10" fmla="*/ 70384 w 1730327"/>
              <a:gd name="connsiteY10" fmla="*/ 4080560 h 4459458"/>
              <a:gd name="connsiteX11" fmla="*/ 0 w 1730327"/>
              <a:gd name="connsiteY11" fmla="*/ 4019967 h 4459458"/>
              <a:gd name="connsiteX12" fmla="*/ 0 w 1730327"/>
              <a:gd name="connsiteY12" fmla="*/ 439491 h 4459458"/>
              <a:gd name="connsiteX13" fmla="*/ 70384 w 1730327"/>
              <a:gd name="connsiteY13" fmla="*/ 378898 h 4459458"/>
              <a:gd name="connsiteX14" fmla="*/ 695448 w 1730327"/>
              <a:gd name="connsiteY14" fmla="*/ 19677 h 4459458"/>
              <a:gd name="connsiteX15" fmla="*/ 752206 w 1730327"/>
              <a:gd name="connsiteY15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30327" h="4459458">
                <a:moveTo>
                  <a:pt x="752206" y="0"/>
                </a:moveTo>
                <a:lnTo>
                  <a:pt x="1688540" y="0"/>
                </a:lnTo>
                <a:lnTo>
                  <a:pt x="1730327" y="14487"/>
                </a:lnTo>
                <a:lnTo>
                  <a:pt x="1715356" y="19677"/>
                </a:lnTo>
                <a:cubicBezTo>
                  <a:pt x="806517" y="383796"/>
                  <a:pt x="168812" y="1236221"/>
                  <a:pt x="168812" y="2229729"/>
                </a:cubicBezTo>
                <a:cubicBezTo>
                  <a:pt x="168812" y="3223238"/>
                  <a:pt x="806517" y="4075663"/>
                  <a:pt x="1715356" y="4439781"/>
                </a:cubicBezTo>
                <a:lnTo>
                  <a:pt x="1730327" y="4444971"/>
                </a:lnTo>
                <a:lnTo>
                  <a:pt x="1688540" y="4459458"/>
                </a:lnTo>
                <a:lnTo>
                  <a:pt x="752206" y="4459458"/>
                </a:lnTo>
                <a:lnTo>
                  <a:pt x="695448" y="4439781"/>
                </a:lnTo>
                <a:cubicBezTo>
                  <a:pt x="468239" y="4348751"/>
                  <a:pt x="257975" y="4227203"/>
                  <a:pt x="70384" y="4080560"/>
                </a:cubicBezTo>
                <a:lnTo>
                  <a:pt x="0" y="4019967"/>
                </a:lnTo>
                <a:lnTo>
                  <a:pt x="0" y="439491"/>
                </a:lnTo>
                <a:lnTo>
                  <a:pt x="70384" y="378898"/>
                </a:lnTo>
                <a:cubicBezTo>
                  <a:pt x="257975" y="232256"/>
                  <a:pt x="468239" y="110707"/>
                  <a:pt x="695448" y="19677"/>
                </a:cubicBezTo>
                <a:lnTo>
                  <a:pt x="752206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Forma Livre 11"/>
          <p:cNvSpPr/>
          <p:nvPr/>
        </p:nvSpPr>
        <p:spPr>
          <a:xfrm>
            <a:off x="2576661" y="0"/>
            <a:ext cx="3697401" cy="6857998"/>
          </a:xfrm>
          <a:custGeom>
            <a:avLst/>
            <a:gdLst>
              <a:gd name="connsiteX0" fmla="*/ 41787 w 2482947"/>
              <a:gd name="connsiteY0" fmla="*/ 0 h 4459458"/>
              <a:gd name="connsiteX1" fmla="*/ 879646 w 2482947"/>
              <a:gd name="connsiteY1" fmla="*/ 0 h 4459458"/>
              <a:gd name="connsiteX2" fmla="*/ 936403 w 2482947"/>
              <a:gd name="connsiteY2" fmla="*/ 19677 h 4459458"/>
              <a:gd name="connsiteX3" fmla="*/ 2482947 w 2482947"/>
              <a:gd name="connsiteY3" fmla="*/ 2229729 h 4459458"/>
              <a:gd name="connsiteX4" fmla="*/ 936403 w 2482947"/>
              <a:gd name="connsiteY4" fmla="*/ 4439781 h 4459458"/>
              <a:gd name="connsiteX5" fmla="*/ 879646 w 2482947"/>
              <a:gd name="connsiteY5" fmla="*/ 4459458 h 4459458"/>
              <a:gd name="connsiteX6" fmla="*/ 41787 w 2482947"/>
              <a:gd name="connsiteY6" fmla="*/ 4459458 h 4459458"/>
              <a:gd name="connsiteX7" fmla="*/ 0 w 2482947"/>
              <a:gd name="connsiteY7" fmla="*/ 4444971 h 4459458"/>
              <a:gd name="connsiteX8" fmla="*/ 14970 w 2482947"/>
              <a:gd name="connsiteY8" fmla="*/ 4439781 h 4459458"/>
              <a:gd name="connsiteX9" fmla="*/ 1561514 w 2482947"/>
              <a:gd name="connsiteY9" fmla="*/ 2229729 h 4459458"/>
              <a:gd name="connsiteX10" fmla="*/ 14970 w 2482947"/>
              <a:gd name="connsiteY10" fmla="*/ 19677 h 4459458"/>
              <a:gd name="connsiteX11" fmla="*/ 0 w 2482947"/>
              <a:gd name="connsiteY11" fmla="*/ 14487 h 4459458"/>
              <a:gd name="connsiteX12" fmla="*/ 41787 w 2482947"/>
              <a:gd name="connsiteY12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82947" h="4459458">
                <a:moveTo>
                  <a:pt x="41787" y="0"/>
                </a:moveTo>
                <a:lnTo>
                  <a:pt x="879646" y="0"/>
                </a:lnTo>
                <a:lnTo>
                  <a:pt x="936403" y="19677"/>
                </a:lnTo>
                <a:cubicBezTo>
                  <a:pt x="1845242" y="383796"/>
                  <a:pt x="2482947" y="1236221"/>
                  <a:pt x="2482947" y="2229729"/>
                </a:cubicBezTo>
                <a:cubicBezTo>
                  <a:pt x="2482947" y="3223238"/>
                  <a:pt x="1845242" y="4075663"/>
                  <a:pt x="936403" y="4439781"/>
                </a:cubicBezTo>
                <a:lnTo>
                  <a:pt x="879646" y="4459458"/>
                </a:lnTo>
                <a:lnTo>
                  <a:pt x="41787" y="4459458"/>
                </a:lnTo>
                <a:lnTo>
                  <a:pt x="0" y="4444971"/>
                </a:lnTo>
                <a:lnTo>
                  <a:pt x="14970" y="4439781"/>
                </a:lnTo>
                <a:cubicBezTo>
                  <a:pt x="923809" y="4075663"/>
                  <a:pt x="1561514" y="3223238"/>
                  <a:pt x="1561514" y="2229729"/>
                </a:cubicBezTo>
                <a:cubicBezTo>
                  <a:pt x="1561514" y="1236221"/>
                  <a:pt x="923809" y="383796"/>
                  <a:pt x="14970" y="19677"/>
                </a:cubicBezTo>
                <a:lnTo>
                  <a:pt x="0" y="14487"/>
                </a:lnTo>
                <a:lnTo>
                  <a:pt x="41787" y="0"/>
                </a:lnTo>
                <a:close/>
              </a:path>
            </a:pathLst>
          </a:custGeom>
          <a:solidFill>
            <a:srgbClr val="28371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Livre 12"/>
          <p:cNvSpPr/>
          <p:nvPr/>
        </p:nvSpPr>
        <p:spPr>
          <a:xfrm>
            <a:off x="5405321" y="0"/>
            <a:ext cx="6786679" cy="6857998"/>
          </a:xfrm>
          <a:custGeom>
            <a:avLst/>
            <a:gdLst>
              <a:gd name="connsiteX0" fmla="*/ 0 w 4557516"/>
              <a:gd name="connsiteY0" fmla="*/ 0 h 4459458"/>
              <a:gd name="connsiteX1" fmla="*/ 4557516 w 4557516"/>
              <a:gd name="connsiteY1" fmla="*/ 0 h 4459458"/>
              <a:gd name="connsiteX2" fmla="*/ 4557516 w 4557516"/>
              <a:gd name="connsiteY2" fmla="*/ 4459458 h 4459458"/>
              <a:gd name="connsiteX3" fmla="*/ 0 w 4557516"/>
              <a:gd name="connsiteY3" fmla="*/ 4459458 h 4459458"/>
              <a:gd name="connsiteX4" fmla="*/ 56757 w 4557516"/>
              <a:gd name="connsiteY4" fmla="*/ 4439781 h 4459458"/>
              <a:gd name="connsiteX5" fmla="*/ 1603301 w 4557516"/>
              <a:gd name="connsiteY5" fmla="*/ 2229729 h 4459458"/>
              <a:gd name="connsiteX6" fmla="*/ 56757 w 4557516"/>
              <a:gd name="connsiteY6" fmla="*/ 19677 h 4459458"/>
              <a:gd name="connsiteX7" fmla="*/ 0 w 4557516"/>
              <a:gd name="connsiteY7" fmla="*/ 0 h 44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7516" h="4459458">
                <a:moveTo>
                  <a:pt x="0" y="0"/>
                </a:moveTo>
                <a:lnTo>
                  <a:pt x="4557516" y="0"/>
                </a:lnTo>
                <a:lnTo>
                  <a:pt x="4557516" y="4459458"/>
                </a:lnTo>
                <a:lnTo>
                  <a:pt x="0" y="4459458"/>
                </a:lnTo>
                <a:lnTo>
                  <a:pt x="56757" y="4439781"/>
                </a:lnTo>
                <a:cubicBezTo>
                  <a:pt x="965596" y="4075663"/>
                  <a:pt x="1603301" y="3223238"/>
                  <a:pt x="1603301" y="2229729"/>
                </a:cubicBezTo>
                <a:cubicBezTo>
                  <a:pt x="1603301" y="1236221"/>
                  <a:pt x="965596" y="383796"/>
                  <a:pt x="56757" y="1967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50DAE8A-E213-46BC-90DF-23D2B9D8D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279652"/>
            <a:ext cx="464457" cy="578347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C67DBD-15D3-45BE-8C9E-819B89A6D149}"/>
              </a:ext>
            </a:extLst>
          </p:cNvPr>
          <p:cNvSpPr txBox="1"/>
          <p:nvPr/>
        </p:nvSpPr>
        <p:spPr>
          <a:xfrm>
            <a:off x="6574972" y="204590"/>
            <a:ext cx="61437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accent6">
                    <a:lumMod val="50000"/>
                  </a:schemeClr>
                </a:solidFill>
              </a:rPr>
              <a:t>RESPONSABILIDADE</a:t>
            </a:r>
          </a:p>
          <a:p>
            <a:r>
              <a:rPr lang="pt-BR" sz="2800" dirty="0"/>
              <a:t>                        É O NOSSO OBJETIVO</a:t>
            </a:r>
          </a:p>
        </p:txBody>
      </p:sp>
      <p:sp>
        <p:nvSpPr>
          <p:cNvPr id="3" name="Lágrima 2">
            <a:extLst>
              <a:ext uri="{FF2B5EF4-FFF2-40B4-BE49-F238E27FC236}">
                <a16:creationId xmlns:a16="http://schemas.microsoft.com/office/drawing/2014/main" id="{EAF21FCE-2AAF-49C1-9F22-609573E48EF4}"/>
              </a:ext>
            </a:extLst>
          </p:cNvPr>
          <p:cNvSpPr/>
          <p:nvPr/>
        </p:nvSpPr>
        <p:spPr>
          <a:xfrm flipV="1">
            <a:off x="9368800" y="4607406"/>
            <a:ext cx="2854312" cy="270677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E7BEB71F-E0E6-4065-918F-96DE6A68222A}"/>
              </a:ext>
            </a:extLst>
          </p:cNvPr>
          <p:cNvSpPr/>
          <p:nvPr/>
        </p:nvSpPr>
        <p:spPr>
          <a:xfrm flipV="1">
            <a:off x="9521200" y="4759806"/>
            <a:ext cx="2854312" cy="2706775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A imagem pode conter: texto">
            <a:extLst>
              <a:ext uri="{FF2B5EF4-FFF2-40B4-BE49-F238E27FC236}">
                <a16:creationId xmlns:a16="http://schemas.microsoft.com/office/drawing/2014/main" id="{B48FB351-B57B-46FB-9623-CDC7CBCB7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7" b="35040"/>
          <a:stretch/>
        </p:blipFill>
        <p:spPr bwMode="auto">
          <a:xfrm>
            <a:off x="9663434" y="5576164"/>
            <a:ext cx="2525191" cy="7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0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ambientes corporativos">
            <a:extLst>
              <a:ext uri="{FF2B5EF4-FFF2-40B4-BE49-F238E27FC236}">
                <a16:creationId xmlns:a16="http://schemas.microsoft.com/office/drawing/2014/main" id="{4FFD99F4-D5B9-40C2-AB30-647A29F40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73" r="27157"/>
          <a:stretch/>
        </p:blipFill>
        <p:spPr bwMode="auto">
          <a:xfrm>
            <a:off x="0" y="0"/>
            <a:ext cx="75121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alguem segurando celular">
            <a:extLst>
              <a:ext uri="{FF2B5EF4-FFF2-40B4-BE49-F238E27FC236}">
                <a16:creationId xmlns:a16="http://schemas.microsoft.com/office/drawing/2014/main" id="{8249A824-B9DA-4E5D-AA9F-94FD926F4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98882" l="9585" r="98722">
                        <a14:foregroundMark x1="54473" y1="88019" x2="68211" y2="96965"/>
                        <a14:foregroundMark x1="68211" y1="96965" x2="70447" y2="88339"/>
                        <a14:foregroundMark x1="70447" y1="88339" x2="74760" y2="80511"/>
                        <a14:foregroundMark x1="74760" y1="80511" x2="82907" y2="80351"/>
                        <a14:foregroundMark x1="82907" y1="80351" x2="98562" y2="86262"/>
                        <a14:foregroundMark x1="98562" y1="86262" x2="98562" y2="95687"/>
                        <a14:foregroundMark x1="98562" y1="95687" x2="88339" y2="99681"/>
                        <a14:foregroundMark x1="88339" y1="99681" x2="70607" y2="98882"/>
                        <a14:foregroundMark x1="70607" y1="98882" x2="55272" y2="90096"/>
                        <a14:foregroundMark x1="75399" y1="78435" x2="68530" y2="60224"/>
                        <a14:foregroundMark x1="68530" y1="60224" x2="66134" y2="42971"/>
                        <a14:foregroundMark x1="66134" y1="42971" x2="65974" y2="42812"/>
                        <a14:foregroundMark x1="54473" y1="18690" x2="54473" y2="18690"/>
                        <a14:foregroundMark x1="54473" y1="18690" x2="54473" y2="18690"/>
                        <a14:foregroundMark x1="48562" y1="17572" x2="48562" y2="17572"/>
                        <a14:foregroundMark x1="48562" y1="17572" x2="48562" y2="17572"/>
                        <a14:foregroundMark x1="47604" y1="17572" x2="56230" y2="18371"/>
                        <a14:foregroundMark x1="44249" y1="17572" x2="35783" y2="17891"/>
                        <a14:foregroundMark x1="35783" y1="17891" x2="35463" y2="73962"/>
                        <a14:foregroundMark x1="35463" y1="73962" x2="41214" y2="80671"/>
                        <a14:foregroundMark x1="41214" y1="80671" x2="48722" y2="83546"/>
                        <a14:foregroundMark x1="48722" y1="83546" x2="57827" y2="82428"/>
                        <a14:foregroundMark x1="57827" y1="82428" x2="49681" y2="80032"/>
                        <a14:foregroundMark x1="49681" y1="80032" x2="58786" y2="78914"/>
                        <a14:foregroundMark x1="58786" y1="78914" x2="64537" y2="72524"/>
                        <a14:foregroundMark x1="64537" y1="72524" x2="66454" y2="64537"/>
                        <a14:foregroundMark x1="66454" y1="64537" x2="63898" y2="17572"/>
                        <a14:foregroundMark x1="33387" y1="79393" x2="34984" y2="79073"/>
                        <a14:foregroundMark x1="97284" y1="91534" x2="96006" y2="99681"/>
                        <a14:foregroundMark x1="96006" y1="99681" x2="92971" y2="90895"/>
                        <a14:foregroundMark x1="92971" y1="90895" x2="92971" y2="82748"/>
                        <a14:foregroundMark x1="92971" y1="82748" x2="92812" y2="82588"/>
                        <a14:foregroundMark x1="98083" y1="87540" x2="98722" y2="98403"/>
                        <a14:foregroundMark x1="98722" y1="98403" x2="96006" y2="86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28" t="14197"/>
          <a:stretch/>
        </p:blipFill>
        <p:spPr bwMode="auto">
          <a:xfrm>
            <a:off x="1420838" y="908265"/>
            <a:ext cx="5120640" cy="59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4A40F6C-4A0C-4E19-B92C-1FA0455E5CC4}"/>
              </a:ext>
            </a:extLst>
          </p:cNvPr>
          <p:cNvSpPr/>
          <p:nvPr/>
        </p:nvSpPr>
        <p:spPr>
          <a:xfrm>
            <a:off x="2045356" y="1322363"/>
            <a:ext cx="2020398" cy="3949683"/>
          </a:xfrm>
          <a:prstGeom prst="roundRect">
            <a:avLst>
              <a:gd name="adj" fmla="val 10936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C8390DC-5B20-4178-B8F5-9DB163051070}"/>
              </a:ext>
            </a:extLst>
          </p:cNvPr>
          <p:cNvSpPr/>
          <p:nvPr/>
        </p:nvSpPr>
        <p:spPr>
          <a:xfrm>
            <a:off x="2056643" y="1320856"/>
            <a:ext cx="2020398" cy="3968218"/>
          </a:xfrm>
          <a:prstGeom prst="roundRect">
            <a:avLst>
              <a:gd name="adj" fmla="val 10936"/>
            </a:avLst>
          </a:prstGeom>
          <a:solidFill>
            <a:schemeClr val="bg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2ABA6C-DDE8-4113-A1BD-F3BDCB0F8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629" y="3066666"/>
            <a:ext cx="1180726" cy="1470253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2" name="Texto Explicativo em Elipse 6">
            <a:extLst>
              <a:ext uri="{FF2B5EF4-FFF2-40B4-BE49-F238E27FC236}">
                <a16:creationId xmlns:a16="http://schemas.microsoft.com/office/drawing/2014/main" id="{1F0E5015-BAEC-41A8-BADF-CB963D194D92}"/>
              </a:ext>
            </a:extLst>
          </p:cNvPr>
          <p:cNvSpPr/>
          <p:nvPr/>
        </p:nvSpPr>
        <p:spPr>
          <a:xfrm>
            <a:off x="2145729" y="1401836"/>
            <a:ext cx="1920025" cy="1664830"/>
          </a:xfrm>
          <a:prstGeom prst="wedgeEllipseCallout">
            <a:avLst>
              <a:gd name="adj1" fmla="val 1405"/>
              <a:gd name="adj2" fmla="val 606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93D52F-91EC-45DB-B2BD-4A7F02ECA1A9}"/>
              </a:ext>
            </a:extLst>
          </p:cNvPr>
          <p:cNvSpPr txBox="1"/>
          <p:nvPr/>
        </p:nvSpPr>
        <p:spPr>
          <a:xfrm>
            <a:off x="2187103" y="1779067"/>
            <a:ext cx="184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Olá, </a:t>
            </a:r>
            <a:r>
              <a:rPr lang="pt-BR" sz="1400" b="1" dirty="0">
                <a:solidFill>
                  <a:schemeClr val="accent6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Colepav</a:t>
            </a:r>
            <a:r>
              <a:rPr lang="pt-BR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click aqui para ver a lixeira que precisa ser esvaziada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D34B4C8E-3569-4E7B-A334-958FFEA6213F}"/>
              </a:ext>
            </a:extLst>
          </p:cNvPr>
          <p:cNvSpPr/>
          <p:nvPr/>
        </p:nvSpPr>
        <p:spPr>
          <a:xfrm flipH="1">
            <a:off x="4786263" y="-17536"/>
            <a:ext cx="7405737" cy="6889604"/>
          </a:xfrm>
          <a:prstGeom prst="homePlate">
            <a:avLst>
              <a:gd name="adj" fmla="val 18744"/>
            </a:avLst>
          </a:prstGeom>
          <a:solidFill>
            <a:schemeClr val="bg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7487CA-A950-4399-9DBC-D66954740B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97"/>
          <a:stretch/>
        </p:blipFill>
        <p:spPr>
          <a:xfrm>
            <a:off x="6045899" y="0"/>
            <a:ext cx="3407589" cy="685595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A824ADE-23D6-4EF3-A446-068F1A5D3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965028" y="2741942"/>
            <a:ext cx="267651" cy="26765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9083217-F419-4472-A340-EB15258CA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8833" y="1863008"/>
            <a:ext cx="262076" cy="262076"/>
          </a:xfrm>
          <a:prstGeom prst="rect">
            <a:avLst/>
          </a:prstGeom>
        </p:spPr>
      </p:pic>
      <p:pic>
        <p:nvPicPr>
          <p:cNvPr id="21" name="Picture 8" descr="Resultado de imagem para seta de localização">
            <a:extLst>
              <a:ext uri="{FF2B5EF4-FFF2-40B4-BE49-F238E27FC236}">
                <a16:creationId xmlns:a16="http://schemas.microsoft.com/office/drawing/2014/main" id="{400D9974-7ACC-4D36-B008-1F8CE7777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1" t="270" b="1"/>
          <a:stretch/>
        </p:blipFill>
        <p:spPr bwMode="auto">
          <a:xfrm flipH="1">
            <a:off x="8297983" y="2084285"/>
            <a:ext cx="446813" cy="4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esultado de imagem para seta de localização">
            <a:extLst>
              <a:ext uri="{FF2B5EF4-FFF2-40B4-BE49-F238E27FC236}">
                <a16:creationId xmlns:a16="http://schemas.microsoft.com/office/drawing/2014/main" id="{7D3907BE-47BD-4A9B-AB5D-077D420A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098365" y="814134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Resultado de imagem para seta de localização">
            <a:extLst>
              <a:ext uri="{FF2B5EF4-FFF2-40B4-BE49-F238E27FC236}">
                <a16:creationId xmlns:a16="http://schemas.microsoft.com/office/drawing/2014/main" id="{6522493E-49D5-473E-8634-CB3FFC771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6148292" y="3172105"/>
            <a:ext cx="197653" cy="3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15BB1EA-5C82-41F1-B931-F3B02789C54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1877" y="2907375"/>
            <a:ext cx="262076" cy="262076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6046DC7-F75B-45F8-862C-D023E3BA857D}"/>
              </a:ext>
            </a:extLst>
          </p:cNvPr>
          <p:cNvSpPr/>
          <p:nvPr/>
        </p:nvSpPr>
        <p:spPr>
          <a:xfrm>
            <a:off x="9543976" y="1021225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A15449E-88E2-4A16-9B7F-592FF86CCF41}"/>
              </a:ext>
            </a:extLst>
          </p:cNvPr>
          <p:cNvSpPr txBox="1"/>
          <p:nvPr/>
        </p:nvSpPr>
        <p:spPr>
          <a:xfrm>
            <a:off x="9640253" y="1120140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Ir as lixeiras cheias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9903A8D5-73CA-4BFE-B625-9EBBE39FEC89}"/>
              </a:ext>
            </a:extLst>
          </p:cNvPr>
          <p:cNvSpPr/>
          <p:nvPr/>
        </p:nvSpPr>
        <p:spPr>
          <a:xfrm>
            <a:off x="9578693" y="2571303"/>
            <a:ext cx="2602780" cy="31469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548ED5-89B8-4B4F-8D59-D65AF1DFA235}"/>
              </a:ext>
            </a:extLst>
          </p:cNvPr>
          <p:cNvSpPr txBox="1"/>
          <p:nvPr/>
        </p:nvSpPr>
        <p:spPr>
          <a:xfrm>
            <a:off x="9721834" y="2662469"/>
            <a:ext cx="21159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Minhas lixeiras: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Papel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Metais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Vidros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Plástico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Orgânico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Eletrônico</a:t>
            </a:r>
          </a:p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     </a:t>
            </a:r>
          </a:p>
          <a:p>
            <a:pPr algn="just"/>
            <a:endParaRPr lang="pt-B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2" name="Picture 8" descr="Resultado de imagem para seta de localização">
            <a:extLst>
              <a:ext uri="{FF2B5EF4-FFF2-40B4-BE49-F238E27FC236}">
                <a16:creationId xmlns:a16="http://schemas.microsoft.com/office/drawing/2014/main" id="{A34BE576-6407-495C-BBFC-18A4572C1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9860661" y="2972094"/>
            <a:ext cx="185610" cy="4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Resultado de imagem para seta de localização">
            <a:extLst>
              <a:ext uri="{FF2B5EF4-FFF2-40B4-BE49-F238E27FC236}">
                <a16:creationId xmlns:a16="http://schemas.microsoft.com/office/drawing/2014/main" id="{FCC7BC4F-EE06-4FE8-9239-D6F6610BA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0" r="23663"/>
          <a:stretch/>
        </p:blipFill>
        <p:spPr bwMode="auto">
          <a:xfrm flipH="1">
            <a:off x="9851233" y="3447001"/>
            <a:ext cx="185611" cy="3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Resultado de imagem para seta de localização">
            <a:extLst>
              <a:ext uri="{FF2B5EF4-FFF2-40B4-BE49-F238E27FC236}">
                <a16:creationId xmlns:a16="http://schemas.microsoft.com/office/drawing/2014/main" id="{61785BC8-FDB5-4EC6-8A95-87905AAC6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5303" b="-7164"/>
          <a:stretch/>
        </p:blipFill>
        <p:spPr bwMode="auto">
          <a:xfrm flipH="1">
            <a:off x="9806530" y="4317665"/>
            <a:ext cx="173202" cy="3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Resultado de imagem para seta de localização">
            <a:extLst>
              <a:ext uri="{FF2B5EF4-FFF2-40B4-BE49-F238E27FC236}">
                <a16:creationId xmlns:a16="http://schemas.microsoft.com/office/drawing/2014/main" id="{DE213215-EB32-4287-B537-A985274B7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r="53976" b="23002"/>
          <a:stretch/>
        </p:blipFill>
        <p:spPr bwMode="auto">
          <a:xfrm flipH="1">
            <a:off x="9852311" y="3895250"/>
            <a:ext cx="197208" cy="3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Resultado de imagem para seta de localização">
            <a:extLst>
              <a:ext uri="{FF2B5EF4-FFF2-40B4-BE49-F238E27FC236}">
                <a16:creationId xmlns:a16="http://schemas.microsoft.com/office/drawing/2014/main" id="{3CD516C3-C040-4D19-A151-E244C59FF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0834" r="39282" b="53611"/>
          <a:stretch/>
        </p:blipFill>
        <p:spPr bwMode="auto">
          <a:xfrm>
            <a:off x="9851234" y="4784603"/>
            <a:ext cx="146297" cy="23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Resultado de imagem para simbolo de  de localização">
            <a:extLst>
              <a:ext uri="{FF2B5EF4-FFF2-40B4-BE49-F238E27FC236}">
                <a16:creationId xmlns:a16="http://schemas.microsoft.com/office/drawing/2014/main" id="{B06C7EFC-19C6-4F43-B813-0A2E75FA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580" y="5236295"/>
            <a:ext cx="319604" cy="3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Resultado de imagem para seta de localização">
            <a:extLst>
              <a:ext uri="{FF2B5EF4-FFF2-40B4-BE49-F238E27FC236}">
                <a16:creationId xmlns:a16="http://schemas.microsoft.com/office/drawing/2014/main" id="{26DC1736-BCDF-4479-B1D0-582412E14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6451068" y="2970413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Resultado de imagem para seta de localização">
            <a:extLst>
              <a:ext uri="{FF2B5EF4-FFF2-40B4-BE49-F238E27FC236}">
                <a16:creationId xmlns:a16="http://schemas.microsoft.com/office/drawing/2014/main" id="{6FEE2002-E5F0-4C56-B729-371CE4EAF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8661163" y="937576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Resultado de imagem para seta de localização">
            <a:extLst>
              <a:ext uri="{FF2B5EF4-FFF2-40B4-BE49-F238E27FC236}">
                <a16:creationId xmlns:a16="http://schemas.microsoft.com/office/drawing/2014/main" id="{058A05A2-CA23-49AD-A823-EA1D7EB60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9" t="-26094"/>
          <a:stretch/>
        </p:blipFill>
        <p:spPr bwMode="auto">
          <a:xfrm flipH="1">
            <a:off x="7327394" y="4159947"/>
            <a:ext cx="257056" cy="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5A812F1-ECD2-406A-B301-645EAB509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7671" y="749119"/>
            <a:ext cx="262076" cy="262076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8D3707D9-92D3-47A4-851D-21D9F849B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6867" y="4071628"/>
            <a:ext cx="262076" cy="262076"/>
          </a:xfrm>
          <a:prstGeom prst="rect">
            <a:avLst/>
          </a:prstGeom>
        </p:spPr>
      </p:pic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95A4F974-A9CC-4FD4-8A10-AC281D5C3D41}"/>
              </a:ext>
            </a:extLst>
          </p:cNvPr>
          <p:cNvSpPr/>
          <p:nvPr/>
        </p:nvSpPr>
        <p:spPr>
          <a:xfrm>
            <a:off x="9543976" y="337566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24048ED-4F0C-4A92-B83D-C490BB052378}"/>
              </a:ext>
            </a:extLst>
          </p:cNvPr>
          <p:cNvSpPr txBox="1"/>
          <p:nvPr/>
        </p:nvSpPr>
        <p:spPr>
          <a:xfrm>
            <a:off x="9746076" y="449437"/>
            <a:ext cx="184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Sugestão de rotas</a:t>
            </a:r>
          </a:p>
        </p:txBody>
      </p:sp>
      <p:pic>
        <p:nvPicPr>
          <p:cNvPr id="3074" name="Picture 2" descr="Resultado de imagem para icone de mapa">
            <a:extLst>
              <a:ext uri="{FF2B5EF4-FFF2-40B4-BE49-F238E27FC236}">
                <a16:creationId xmlns:a16="http://schemas.microsoft.com/office/drawing/2014/main" id="{0236C4B6-0B00-4D8A-B371-227D140F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746" y="423743"/>
            <a:ext cx="422216" cy="4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DF7AB2CF-7354-4F6F-861C-65196ED59449}"/>
              </a:ext>
            </a:extLst>
          </p:cNvPr>
          <p:cNvSpPr/>
          <p:nvPr/>
        </p:nvSpPr>
        <p:spPr>
          <a:xfrm>
            <a:off x="9533449" y="1847712"/>
            <a:ext cx="2648024" cy="4991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B68453-985C-4DED-A5EB-08CDFC2FB564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533746" y="932136"/>
            <a:ext cx="549660" cy="64699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A1EC20-4517-4E64-9459-A49C2B45D063}"/>
              </a:ext>
            </a:extLst>
          </p:cNvPr>
          <p:cNvSpPr txBox="1"/>
          <p:nvPr/>
        </p:nvSpPr>
        <p:spPr>
          <a:xfrm>
            <a:off x="9589220" y="1943396"/>
            <a:ext cx="211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Aharoni" panose="02010803020104030203" pitchFamily="2" charset="-79"/>
                <a:cs typeface="Aharoni" panose="02010803020104030203" pitchFamily="2" charset="-79"/>
              </a:rPr>
              <a:t>Chamar serviço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F71B06-0E37-4B92-A99A-B1A55F85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69" y="1768899"/>
            <a:ext cx="803289" cy="6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95FAB6B-19F8-40FA-B4BF-CEA1D3519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5742" y="3095782"/>
            <a:ext cx="262076" cy="2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3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Resultado de imagem para lata de lixo tecnologica">
            <a:extLst>
              <a:ext uri="{FF2B5EF4-FFF2-40B4-BE49-F238E27FC236}">
                <a16:creationId xmlns:a16="http://schemas.microsoft.com/office/drawing/2014/main" id="{005A8C52-6295-47A4-96D2-AE4FBBD63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b="158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E4CF5A9-7AB7-4E8D-A631-E73050218180}"/>
              </a:ext>
            </a:extLst>
          </p:cNvPr>
          <p:cNvSpPr/>
          <p:nvPr/>
        </p:nvSpPr>
        <p:spPr>
          <a:xfrm>
            <a:off x="6553841" y="1867436"/>
            <a:ext cx="1961509" cy="4495264"/>
          </a:xfrm>
          <a:prstGeom prst="roundRect">
            <a:avLst>
              <a:gd name="adj" fmla="val 4505"/>
            </a:avLst>
          </a:prstGeom>
          <a:solidFill>
            <a:srgbClr val="AAF200"/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1E2B2C-386E-419D-9C89-653F31F9955F}"/>
              </a:ext>
            </a:extLst>
          </p:cNvPr>
          <p:cNvSpPr txBox="1"/>
          <p:nvPr/>
        </p:nvSpPr>
        <p:spPr>
          <a:xfrm>
            <a:off x="6753224" y="2243078"/>
            <a:ext cx="4629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Que  juntos 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possamos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 construir 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um Planeta 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Melhor.</a:t>
            </a:r>
          </a:p>
          <a:p>
            <a:endParaRPr lang="pt-BR" sz="2000" dirty="0">
              <a:latin typeface="Arial Black" panose="020B0A04020102020204" pitchFamily="34" charset="0"/>
            </a:endParaRPr>
          </a:p>
          <a:p>
            <a:r>
              <a:rPr lang="pt-BR" sz="2000" dirty="0">
                <a:latin typeface="Arial Black" panose="020B0A04020102020204" pitchFamily="34" charset="0"/>
              </a:rPr>
              <a:t>Junte-se á </a:t>
            </a:r>
          </a:p>
          <a:p>
            <a:r>
              <a:rPr lang="pt-BR" sz="2000" dirty="0">
                <a:latin typeface="Arial Black" panose="020B0A04020102020204" pitchFamily="34" charset="0"/>
              </a:rPr>
              <a:t>Nos.</a:t>
            </a:r>
          </a:p>
        </p:txBody>
      </p:sp>
      <p:pic>
        <p:nvPicPr>
          <p:cNvPr id="13320" name="Picture 8" descr="Resultado de imagem para reciclagem certa">
            <a:extLst>
              <a:ext uri="{FF2B5EF4-FFF2-40B4-BE49-F238E27FC236}">
                <a16:creationId xmlns:a16="http://schemas.microsoft.com/office/drawing/2014/main" id="{FC0A900C-AF14-4F90-846A-EBB20B955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4"/>
          <a:stretch/>
        </p:blipFill>
        <p:spPr bwMode="auto">
          <a:xfrm>
            <a:off x="6753223" y="4809783"/>
            <a:ext cx="1795463" cy="1409073"/>
          </a:xfrm>
          <a:prstGeom prst="rect">
            <a:avLst/>
          </a:prstGeom>
          <a:noFill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A8D9E4B-E299-43CB-9B34-9A7536D86265}"/>
              </a:ext>
            </a:extLst>
          </p:cNvPr>
          <p:cNvCxnSpPr/>
          <p:nvPr/>
        </p:nvCxnSpPr>
        <p:spPr>
          <a:xfrm>
            <a:off x="7105650" y="2163902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D5628FE-AAAE-41E5-A4F9-FC51776FB056}"/>
              </a:ext>
            </a:extLst>
          </p:cNvPr>
          <p:cNvCxnSpPr/>
          <p:nvPr/>
        </p:nvCxnSpPr>
        <p:spPr>
          <a:xfrm>
            <a:off x="6734174" y="3839111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AB3BD83-9539-4843-89B7-EF93E7B472E1}"/>
              </a:ext>
            </a:extLst>
          </p:cNvPr>
          <p:cNvCxnSpPr>
            <a:cxnSpLocks/>
          </p:cNvCxnSpPr>
          <p:nvPr/>
        </p:nvCxnSpPr>
        <p:spPr>
          <a:xfrm>
            <a:off x="7810499" y="1995486"/>
            <a:ext cx="666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3E38FB7-3276-40E7-90E6-59246F5811C1}"/>
              </a:ext>
            </a:extLst>
          </p:cNvPr>
          <p:cNvSpPr/>
          <p:nvPr/>
        </p:nvSpPr>
        <p:spPr>
          <a:xfrm>
            <a:off x="4305300" y="1995486"/>
            <a:ext cx="1428750" cy="3815299"/>
          </a:xfrm>
          <a:prstGeom prst="roundRect">
            <a:avLst>
              <a:gd name="adj" fmla="val 21454"/>
            </a:avLst>
          </a:prstGeom>
          <a:solidFill>
            <a:srgbClr val="12121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DA72075-6EC9-4754-8943-E2EDF35B20F7}"/>
              </a:ext>
            </a:extLst>
          </p:cNvPr>
          <p:cNvSpPr/>
          <p:nvPr/>
        </p:nvSpPr>
        <p:spPr>
          <a:xfrm>
            <a:off x="2535045" y="2163902"/>
            <a:ext cx="1178309" cy="3350418"/>
          </a:xfrm>
          <a:prstGeom prst="roundRect">
            <a:avLst>
              <a:gd name="adj" fmla="val 21454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C562A2C-8EAD-464B-85A1-404BF9F82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8" t="49910" r="18487" b="21998"/>
          <a:stretch/>
        </p:blipFill>
        <p:spPr>
          <a:xfrm>
            <a:off x="4352226" y="2316983"/>
            <a:ext cx="1334896" cy="47333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A7E5AC4-9B1F-4A25-A43B-7545FA289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4681" y="4410566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divot"/>
            <a:extrusionClr>
              <a:schemeClr val="bg1"/>
            </a:extrusion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E70C74-B0D6-4DD6-AB2C-DC49971E3D8B}"/>
              </a:ext>
            </a:extLst>
          </p:cNvPr>
          <p:cNvSpPr txBox="1"/>
          <p:nvPr/>
        </p:nvSpPr>
        <p:spPr>
          <a:xfrm>
            <a:off x="4295774" y="3000277"/>
            <a:ext cx="278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Mundo</a:t>
            </a:r>
          </a:p>
          <a:p>
            <a:r>
              <a:rPr lang="pt-BR" dirty="0">
                <a:solidFill>
                  <a:schemeClr val="bg1"/>
                </a:solidFill>
                <a:latin typeface="Arial Black" panose="020B0A04020102020204" pitchFamily="34" charset="0"/>
              </a:rPr>
              <a:t>Inovação e  Tecnologia</a:t>
            </a:r>
          </a:p>
          <a:p>
            <a:endParaRPr lang="pt-BR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B5EEEEA-A586-4B8D-9EAC-B1CEE89FC7AA}"/>
              </a:ext>
            </a:extLst>
          </p:cNvPr>
          <p:cNvSpPr txBox="1"/>
          <p:nvPr/>
        </p:nvSpPr>
        <p:spPr>
          <a:xfrm>
            <a:off x="-35872" y="0"/>
            <a:ext cx="5849721" cy="646331"/>
          </a:xfrm>
          <a:prstGeom prst="rect">
            <a:avLst/>
          </a:prstGeom>
          <a:solidFill>
            <a:schemeClr val="bg2">
              <a:lumMod val="25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Possibilidade Futura de renda  </a:t>
            </a:r>
          </a:p>
        </p:txBody>
      </p:sp>
    </p:spTree>
    <p:extLst>
      <p:ext uri="{BB962C8B-B14F-4D97-AF65-F5344CB8AC3E}">
        <p14:creationId xmlns:p14="http://schemas.microsoft.com/office/powerpoint/2010/main" val="85418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B15F9F3-39E9-4D3B-8905-9701F123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884003"/>
              </p:ext>
            </p:extLst>
          </p:nvPr>
        </p:nvGraphicFramePr>
        <p:xfrm>
          <a:off x="0" y="0"/>
          <a:ext cx="12192000" cy="6857996"/>
        </p:xfrm>
        <a:graphic>
          <a:graphicData uri="http://schemas.openxmlformats.org/drawingml/2006/table">
            <a:tbl>
              <a:tblPr/>
              <a:tblGrid>
                <a:gridCol w="719379">
                  <a:extLst>
                    <a:ext uri="{9D8B030D-6E8A-4147-A177-3AD203B41FA5}">
                      <a16:colId xmlns:a16="http://schemas.microsoft.com/office/drawing/2014/main" val="2870510174"/>
                    </a:ext>
                  </a:extLst>
                </a:gridCol>
                <a:gridCol w="9115900">
                  <a:extLst>
                    <a:ext uri="{9D8B030D-6E8A-4147-A177-3AD203B41FA5}">
                      <a16:colId xmlns:a16="http://schemas.microsoft.com/office/drawing/2014/main" val="784266874"/>
                    </a:ext>
                  </a:extLst>
                </a:gridCol>
                <a:gridCol w="1157753">
                  <a:extLst>
                    <a:ext uri="{9D8B030D-6E8A-4147-A177-3AD203B41FA5}">
                      <a16:colId xmlns:a16="http://schemas.microsoft.com/office/drawing/2014/main" val="1981605726"/>
                    </a:ext>
                  </a:extLst>
                </a:gridCol>
                <a:gridCol w="1198968">
                  <a:extLst>
                    <a:ext uri="{9D8B030D-6E8A-4147-A177-3AD203B41FA5}">
                      <a16:colId xmlns:a16="http://schemas.microsoft.com/office/drawing/2014/main" val="410739512"/>
                    </a:ext>
                  </a:extLst>
                </a:gridCol>
              </a:tblGrid>
              <a:tr h="24127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Nº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BACKLOG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Importancia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634173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Deverá ser disponibilizado maquinas com conexão de rede para realização do projeto;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550546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plataforma institucional deverá ser web, publicada na internet, com segurança de acesso;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207695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partir do login o site deverá direcionar para a pagina de comando do cliente;</a:t>
                      </a:r>
                    </a:p>
                  </a:txBody>
                  <a:tcPr marL="9459" marR="9459" marT="94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177999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posuir campos para login e senha no canto superior da página inicial;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514727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página para cadastro;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27001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barra de menu : início, sobre a empresa, produto, fale conosco;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28328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sobre a empresa com as seguintes informações: historia, missão, valores e objetivos;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439384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'fale conosco' onde será possível encontrar informações para contato com a MIT;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28014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deverá possuir uma página sobre o nosso produto com uma breve explicação de como funciona;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489291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possuir banner na página inicial;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57482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possuir rodapé com as informações do menu e contato da MIT;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505762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permitir que a empresa efetue manutenção(inclusão, exclusão, consulta) de pessoas físicas (funcionários);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664113"/>
                  </a:ext>
                </a:extLst>
              </a:tr>
              <a:tr h="4723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mapa com a localidade das lixeiras e o nível das mesmas, destacando os locais que possuem mais fluxo;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63519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gráfico com a variação de lixeiras cheias;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21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site deve exibir tela de simulador financeiro;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70701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banco de dados deve possuir as tabelas: empresas parceiras(cadastro), 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02928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banco de dados deverá ser em nuvem (Azure);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462404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deverá notificar um funcionário através do aplicativo da empresa para recolher o lixo cheio;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27429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será um latão de lixo;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77628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deve possuir um sensor de obstáculo;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66465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sensor deve identificar se a lixeira está vazia, média ou cheia;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110617"/>
                  </a:ext>
                </a:extLst>
              </a:tr>
              <a:tr h="2626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produto físico deve possuir um local na lixeira reservado para publicidade;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</a:p>
                  </a:txBody>
                  <a:tcPr marL="9459" marR="9459" marT="94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93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00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22D9AAE-E8BF-4E77-85C3-FB1C06E63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3636"/>
            <a:ext cx="12192000" cy="685465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65513F3-487E-43CC-A921-73F502043CE3}"/>
              </a:ext>
            </a:extLst>
          </p:cNvPr>
          <p:cNvSpPr/>
          <p:nvPr/>
        </p:nvSpPr>
        <p:spPr>
          <a:xfrm>
            <a:off x="4581603" y="1662594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D76D717-018F-4205-A4C1-596C2D95F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4C339558-C97A-47C7-B563-59CDCD9B71DC}"/>
              </a:ext>
            </a:extLst>
          </p:cNvPr>
          <p:cNvSpPr/>
          <p:nvPr/>
        </p:nvSpPr>
        <p:spPr>
          <a:xfrm>
            <a:off x="6425151" y="5275949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48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B3C8C44-6B83-4F46-8D51-1C4C08424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627"/>
            <a:ext cx="12192000" cy="685465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EBEE58B6-C0A2-49A4-BEDA-6731A7D97A21}"/>
              </a:ext>
            </a:extLst>
          </p:cNvPr>
          <p:cNvSpPr/>
          <p:nvPr/>
        </p:nvSpPr>
        <p:spPr>
          <a:xfrm>
            <a:off x="2339848" y="2417603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D1C7075-1040-4AA6-A2F2-00CF4DADB8AB}"/>
              </a:ext>
            </a:extLst>
          </p:cNvPr>
          <p:cNvSpPr/>
          <p:nvPr/>
        </p:nvSpPr>
        <p:spPr>
          <a:xfrm>
            <a:off x="9099525" y="2127551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1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2012175-67C4-4486-98E9-0FEDAD6E1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7ECA8B4-ED48-4191-9AE2-F0745456BB46}"/>
              </a:ext>
            </a:extLst>
          </p:cNvPr>
          <p:cNvSpPr/>
          <p:nvPr/>
        </p:nvSpPr>
        <p:spPr>
          <a:xfrm>
            <a:off x="202991" y="4736654"/>
            <a:ext cx="1963711" cy="1933731"/>
          </a:xfrm>
          <a:prstGeom prst="ellipse">
            <a:avLst/>
          </a:prstGeom>
          <a:solidFill>
            <a:srgbClr val="257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428637-0B0D-4137-9BDE-45D364E3AC59}"/>
              </a:ext>
            </a:extLst>
          </p:cNvPr>
          <p:cNvSpPr/>
          <p:nvPr/>
        </p:nvSpPr>
        <p:spPr>
          <a:xfrm>
            <a:off x="3187907" y="3993015"/>
            <a:ext cx="2518347" cy="52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ECA40-13B0-4E9C-89BE-82FA91473A16}"/>
              </a:ext>
            </a:extLst>
          </p:cNvPr>
          <p:cNvSpPr txBox="1"/>
          <p:nvPr/>
        </p:nvSpPr>
        <p:spPr>
          <a:xfrm>
            <a:off x="66206" y="4196448"/>
            <a:ext cx="230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25000"/>
                  </a:schemeClr>
                </a:solidFill>
              </a:rPr>
              <a:t>Chip geo localizador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864D551-B412-4D75-AD5B-05AF3429E650}"/>
              </a:ext>
            </a:extLst>
          </p:cNvPr>
          <p:cNvCxnSpPr/>
          <p:nvPr/>
        </p:nvCxnSpPr>
        <p:spPr>
          <a:xfrm>
            <a:off x="108053" y="4604851"/>
            <a:ext cx="2303488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E9DE7B9F-2D20-445B-9238-57D51CCEBBE0}"/>
              </a:ext>
            </a:extLst>
          </p:cNvPr>
          <p:cNvSpPr/>
          <p:nvPr/>
        </p:nvSpPr>
        <p:spPr>
          <a:xfrm>
            <a:off x="2369694" y="4517671"/>
            <a:ext cx="142406" cy="141504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122" name="Picture 2" descr="Resultado de imagem para chip localização">
            <a:extLst>
              <a:ext uri="{FF2B5EF4-FFF2-40B4-BE49-F238E27FC236}">
                <a16:creationId xmlns:a16="http://schemas.microsoft.com/office/drawing/2014/main" id="{A0B0B00D-9951-4ECE-8F7E-187D90FE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3" y="4419175"/>
            <a:ext cx="2228538" cy="222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D27D0AC4-F212-45D2-A06B-BA2FC7B7ACC0}"/>
              </a:ext>
            </a:extLst>
          </p:cNvPr>
          <p:cNvSpPr/>
          <p:nvPr/>
        </p:nvSpPr>
        <p:spPr>
          <a:xfrm>
            <a:off x="408938" y="3341877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8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Resultado de imagem para home de um celular">
            <a:extLst>
              <a:ext uri="{FF2B5EF4-FFF2-40B4-BE49-F238E27FC236}">
                <a16:creationId xmlns:a16="http://schemas.microsoft.com/office/drawing/2014/main" id="{5D7B9BFC-8FCA-4C39-9F67-070044615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7" r="9918"/>
          <a:stretch/>
        </p:blipFill>
        <p:spPr bwMode="auto">
          <a:xfrm>
            <a:off x="2123997" y="1500362"/>
            <a:ext cx="254832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276CE0F-E389-426C-8DCF-1986AC907C49}"/>
              </a:ext>
            </a:extLst>
          </p:cNvPr>
          <p:cNvSpPr/>
          <p:nvPr/>
        </p:nvSpPr>
        <p:spPr>
          <a:xfrm>
            <a:off x="3851417" y="4364210"/>
            <a:ext cx="421835" cy="419724"/>
          </a:xfrm>
          <a:prstGeom prst="ellipse">
            <a:avLst/>
          </a:prstGeom>
          <a:solidFill>
            <a:srgbClr val="DFE739"/>
          </a:solidFill>
          <a:ln>
            <a:solidFill>
              <a:srgbClr val="F6DB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B7FB09-9EE9-48D7-8DE9-60AEBBF6A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4863" y="4334796"/>
            <a:ext cx="345902" cy="43072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1E69F8-C99E-4261-8E4F-28F67434606B}"/>
              </a:ext>
            </a:extLst>
          </p:cNvPr>
          <p:cNvSpPr txBox="1"/>
          <p:nvPr/>
        </p:nvSpPr>
        <p:spPr>
          <a:xfrm>
            <a:off x="7374105" y="4783934"/>
            <a:ext cx="12741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MIT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3235836-1155-43AA-8C9B-571BCF8D6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211" y="445723"/>
            <a:ext cx="7258050" cy="600075"/>
          </a:xfrm>
          <a:prstGeom prst="rect">
            <a:avLst/>
          </a:prstGeom>
        </p:spPr>
      </p:pic>
      <p:cxnSp>
        <p:nvCxnSpPr>
          <p:cNvPr id="21" name="Conector Angulado 79">
            <a:extLst>
              <a:ext uri="{FF2B5EF4-FFF2-40B4-BE49-F238E27FC236}">
                <a16:creationId xmlns:a16="http://schemas.microsoft.com/office/drawing/2014/main" id="{4E2BE253-1611-4F91-8FF8-A28CF24F4E1F}"/>
              </a:ext>
            </a:extLst>
          </p:cNvPr>
          <p:cNvCxnSpPr>
            <a:cxnSpLocks/>
          </p:cNvCxnSpPr>
          <p:nvPr/>
        </p:nvCxnSpPr>
        <p:spPr>
          <a:xfrm flipV="1">
            <a:off x="4447576" y="2511759"/>
            <a:ext cx="2193067" cy="203839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572119F-89E0-42E6-A256-ABC8568B3D73}"/>
              </a:ext>
            </a:extLst>
          </p:cNvPr>
          <p:cNvSpPr txBox="1"/>
          <p:nvPr/>
        </p:nvSpPr>
        <p:spPr>
          <a:xfrm>
            <a:off x="6995905" y="2353455"/>
            <a:ext cx="3072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  <a:cs typeface="Arial" panose="020B0604020202020204" pitchFamily="34" charset="0"/>
              </a:rPr>
              <a:t>Aplicativo MIT</a:t>
            </a:r>
          </a:p>
          <a:p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 Localização com mapeamento da Smart Trash.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 Opção de rotas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 Avisos do Sensor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Suporte da MIT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 "/>
              </a:rPr>
              <a:t>Opção de chamar Serviço</a:t>
            </a:r>
          </a:p>
          <a:p>
            <a:endParaRPr lang="pt-BR" dirty="0">
              <a:latin typeface="Arial 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BC883C5-6198-4976-985A-1D7EB0B76B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196" r="8443"/>
          <a:stretch/>
        </p:blipFill>
        <p:spPr>
          <a:xfrm>
            <a:off x="0" y="52509"/>
            <a:ext cx="2006887" cy="2166027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7A3C619-68A7-4DCA-B396-A9728C575042}"/>
              </a:ext>
            </a:extLst>
          </p:cNvPr>
          <p:cNvSpPr/>
          <p:nvPr/>
        </p:nvSpPr>
        <p:spPr>
          <a:xfrm>
            <a:off x="10068003" y="1500362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13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86989D6-145E-4D16-9E42-B68473250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4099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A659466E-0B66-4121-944C-AFE88544AA75}"/>
              </a:ext>
            </a:extLst>
          </p:cNvPr>
          <p:cNvSpPr/>
          <p:nvPr/>
        </p:nvSpPr>
        <p:spPr>
          <a:xfrm>
            <a:off x="10068003" y="1500362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7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9B558D12-59DE-4B81-82CD-687B54A5189C}"/>
              </a:ext>
            </a:extLst>
          </p:cNvPr>
          <p:cNvSpPr/>
          <p:nvPr/>
        </p:nvSpPr>
        <p:spPr>
          <a:xfrm>
            <a:off x="0" y="-12444"/>
            <a:ext cx="12192000" cy="6870444"/>
          </a:xfrm>
          <a:prstGeom prst="rect">
            <a:avLst/>
          </a:prstGeom>
          <a:solidFill>
            <a:srgbClr val="1212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744FDEA-8869-4497-A33E-C575EA307567}"/>
              </a:ext>
            </a:extLst>
          </p:cNvPr>
          <p:cNvSpPr/>
          <p:nvPr/>
        </p:nvSpPr>
        <p:spPr>
          <a:xfrm>
            <a:off x="159988" y="2379002"/>
            <a:ext cx="1266341" cy="15875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716F8-07D9-448B-A45F-6417A7F0C89A}"/>
              </a:ext>
            </a:extLst>
          </p:cNvPr>
          <p:cNvSpPr/>
          <p:nvPr/>
        </p:nvSpPr>
        <p:spPr>
          <a:xfrm>
            <a:off x="1696827" y="2354278"/>
            <a:ext cx="1072631" cy="15875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B53A0B5-038F-4476-B9E4-D3F55F733C3C}"/>
              </a:ext>
            </a:extLst>
          </p:cNvPr>
          <p:cNvSpPr/>
          <p:nvPr/>
        </p:nvSpPr>
        <p:spPr>
          <a:xfrm>
            <a:off x="9360827" y="2394004"/>
            <a:ext cx="1210900" cy="15875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012E59-96CD-406C-ADA6-A94D3F788519}"/>
              </a:ext>
            </a:extLst>
          </p:cNvPr>
          <p:cNvSpPr/>
          <p:nvPr/>
        </p:nvSpPr>
        <p:spPr>
          <a:xfrm>
            <a:off x="3097159" y="2372623"/>
            <a:ext cx="1266341" cy="15875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878569-D611-4E06-AA46-D7A958CADDE0}"/>
              </a:ext>
            </a:extLst>
          </p:cNvPr>
          <p:cNvSpPr/>
          <p:nvPr/>
        </p:nvSpPr>
        <p:spPr>
          <a:xfrm>
            <a:off x="4659303" y="2379003"/>
            <a:ext cx="1266341" cy="158755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EF52251-C01B-4538-8EA1-020BC8D18D53}"/>
              </a:ext>
            </a:extLst>
          </p:cNvPr>
          <p:cNvSpPr/>
          <p:nvPr/>
        </p:nvSpPr>
        <p:spPr>
          <a:xfrm>
            <a:off x="6196197" y="2372623"/>
            <a:ext cx="1266341" cy="158755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BC8ADA-202D-4472-8C31-6306659E2D46}"/>
              </a:ext>
            </a:extLst>
          </p:cNvPr>
          <p:cNvSpPr/>
          <p:nvPr/>
        </p:nvSpPr>
        <p:spPr>
          <a:xfrm>
            <a:off x="7772993" y="2379002"/>
            <a:ext cx="1266341" cy="158755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9977B70-86BA-4B78-B55C-A5CC5C6135DE}"/>
              </a:ext>
            </a:extLst>
          </p:cNvPr>
          <p:cNvSpPr/>
          <p:nvPr/>
        </p:nvSpPr>
        <p:spPr>
          <a:xfrm>
            <a:off x="10883604" y="2372625"/>
            <a:ext cx="1210900" cy="158755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6523B2-8ABB-48A9-A53E-AEB76DD23E9A}"/>
              </a:ext>
            </a:extLst>
          </p:cNvPr>
          <p:cNvSpPr/>
          <p:nvPr/>
        </p:nvSpPr>
        <p:spPr>
          <a:xfrm>
            <a:off x="159988" y="396656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Gisele Flor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CD8005-9833-46CD-92B2-34B4E1647271}"/>
              </a:ext>
            </a:extLst>
          </p:cNvPr>
          <p:cNvSpPr/>
          <p:nvPr/>
        </p:nvSpPr>
        <p:spPr>
          <a:xfrm>
            <a:off x="1683157" y="3966561"/>
            <a:ext cx="1097463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João Baptista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10BAFF-548D-41CA-BD94-CF10AF6D95F6}"/>
              </a:ext>
            </a:extLst>
          </p:cNvPr>
          <p:cNvSpPr/>
          <p:nvPr/>
        </p:nvSpPr>
        <p:spPr>
          <a:xfrm>
            <a:off x="3089833" y="3948431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Taiza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9B8F88-D909-459F-9033-690453B08515}"/>
              </a:ext>
            </a:extLst>
          </p:cNvPr>
          <p:cNvSpPr/>
          <p:nvPr/>
        </p:nvSpPr>
        <p:spPr>
          <a:xfrm>
            <a:off x="4665702" y="394843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Vitória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6690DEC-C4FC-4A7D-BB9B-C27627DB8508}"/>
              </a:ext>
            </a:extLst>
          </p:cNvPr>
          <p:cNvSpPr/>
          <p:nvPr/>
        </p:nvSpPr>
        <p:spPr>
          <a:xfrm>
            <a:off x="6193360" y="3924163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Bruna Brito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3905AF2-D305-4187-A13B-E7E546DCA3C8}"/>
              </a:ext>
            </a:extLst>
          </p:cNvPr>
          <p:cNvSpPr/>
          <p:nvPr/>
        </p:nvSpPr>
        <p:spPr>
          <a:xfrm>
            <a:off x="7782609" y="3941836"/>
            <a:ext cx="1266341" cy="37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Felipe Kling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E498864-7733-411D-A922-AE0F5BA29B3C}"/>
              </a:ext>
            </a:extLst>
          </p:cNvPr>
          <p:cNvSpPr/>
          <p:nvPr/>
        </p:nvSpPr>
        <p:spPr>
          <a:xfrm>
            <a:off x="9333106" y="3966561"/>
            <a:ext cx="1266341" cy="580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Stefany Batista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183FA60-C47F-4A91-A654-A0F1B35698E3}"/>
              </a:ext>
            </a:extLst>
          </p:cNvPr>
          <p:cNvSpPr/>
          <p:nvPr/>
        </p:nvSpPr>
        <p:spPr>
          <a:xfrm>
            <a:off x="10855883" y="3966561"/>
            <a:ext cx="1266341" cy="586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Isabella Conti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884EDB-4194-45F4-94E5-051B8401A96C}"/>
              </a:ext>
            </a:extLst>
          </p:cNvPr>
          <p:cNvSpPr/>
          <p:nvPr/>
        </p:nvSpPr>
        <p:spPr>
          <a:xfrm>
            <a:off x="0" y="682520"/>
            <a:ext cx="5162551" cy="769441"/>
          </a:xfrm>
          <a:prstGeom prst="rect">
            <a:avLst/>
          </a:prstGeom>
          <a:solidFill>
            <a:srgbClr val="DFE73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COLABORADORES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031DDF3-DF4A-4720-9DB0-C8C08A875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151896"/>
            <a:ext cx="1426329" cy="177608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pic>
        <p:nvPicPr>
          <p:cNvPr id="26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5160F6F5-0F0B-40A6-B4ED-655E9E5D8C5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6" b="19842"/>
          <a:stretch/>
        </p:blipFill>
        <p:spPr>
          <a:xfrm>
            <a:off x="1580361" y="5018661"/>
            <a:ext cx="5515212" cy="18139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B5695665-49D0-400D-BAFB-01CF15B9AC32}"/>
              </a:ext>
            </a:extLst>
          </p:cNvPr>
          <p:cNvSpPr/>
          <p:nvPr/>
        </p:nvSpPr>
        <p:spPr>
          <a:xfrm>
            <a:off x="9400739" y="720620"/>
            <a:ext cx="2791261" cy="45719"/>
          </a:xfrm>
          <a:prstGeom prst="rect">
            <a:avLst/>
          </a:prstGeom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09C1CB0-34D1-42CD-BBB7-7311EB03D6CC}"/>
              </a:ext>
            </a:extLst>
          </p:cNvPr>
          <p:cNvSpPr/>
          <p:nvPr/>
        </p:nvSpPr>
        <p:spPr>
          <a:xfrm>
            <a:off x="10698873" y="1535100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B40CADC-423F-4B88-B7F0-3573D99F822F}"/>
              </a:ext>
            </a:extLst>
          </p:cNvPr>
          <p:cNvSpPr/>
          <p:nvPr/>
        </p:nvSpPr>
        <p:spPr>
          <a:xfrm rot="5400000">
            <a:off x="8082563" y="6063149"/>
            <a:ext cx="1493127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803673-D3EC-4E33-8579-6DEAC7E67DA6}"/>
              </a:ext>
            </a:extLst>
          </p:cNvPr>
          <p:cNvSpPr/>
          <p:nvPr/>
        </p:nvSpPr>
        <p:spPr>
          <a:xfrm rot="5400000">
            <a:off x="9018464" y="6452867"/>
            <a:ext cx="764548" cy="45719"/>
          </a:xfrm>
          <a:prstGeom prst="rect">
            <a:avLst/>
          </a:prstGeom>
          <a:solidFill>
            <a:srgbClr val="DFE739"/>
          </a:solidFill>
          <a:ln>
            <a:solidFill>
              <a:srgbClr val="DFE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32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58E23E5-F4D1-40A4-AE54-F6BB58B0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35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52BD11-6EBF-4F01-94EB-9271C61FC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301"/>
            <a:ext cx="12192000" cy="685465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37BD20F9-A253-400D-9464-D3C0DA447397}"/>
              </a:ext>
            </a:extLst>
          </p:cNvPr>
          <p:cNvSpPr/>
          <p:nvPr/>
        </p:nvSpPr>
        <p:spPr>
          <a:xfrm>
            <a:off x="7944235" y="1281977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000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BANCO DE DADOS">
            <a:extLst>
              <a:ext uri="{FF2B5EF4-FFF2-40B4-BE49-F238E27FC236}">
                <a16:creationId xmlns:a16="http://schemas.microsoft.com/office/drawing/2014/main" id="{64E19FA0-A28B-4B2E-8FD8-FB3EDDD2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66"/>
            <a:ext cx="12377819" cy="6853734"/>
          </a:xfrm>
          <a:prstGeom prst="rect">
            <a:avLst/>
          </a:prstGeom>
          <a:blipFill dpi="0" rotWithShape="1">
            <a:blip r:embed="rId4">
              <a:alphaModFix amt="35000"/>
            </a:blip>
            <a:srcRect/>
            <a:stretch>
              <a:fillRect/>
            </a:stretch>
          </a:blipFill>
        </p:spPr>
      </p:pic>
      <p:graphicFrame>
        <p:nvGraphicFramePr>
          <p:cNvPr id="2" name="Objeto 1">
            <a:hlinkClick r:id="rId5" action="ppaction://hlinkfile"/>
            <a:extLst>
              <a:ext uri="{FF2B5EF4-FFF2-40B4-BE49-F238E27FC236}">
                <a16:creationId xmlns:a16="http://schemas.microsoft.com/office/drawing/2014/main" id="{88634A65-83F6-490F-AA86-1BB4465BD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169899"/>
              </p:ext>
            </p:extLst>
          </p:nvPr>
        </p:nvGraphicFramePr>
        <p:xfrm>
          <a:off x="1150210" y="4578349"/>
          <a:ext cx="2635107" cy="1870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Objeto de Shell de Gerenciador" showAsIcon="1" r:id="rId6" imgW="689040" imgH="488520" progId="Package">
                  <p:embed/>
                </p:oleObj>
              </mc:Choice>
              <mc:Fallback>
                <p:oleObj name="Objeto de Shell de Gerenciador" showAsIcon="1" r:id="rId6" imgW="6890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0210" y="4578349"/>
                        <a:ext cx="2635107" cy="1870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hlinkClick r:id="rId8" action="ppaction://hlinkfile"/>
            <a:extLst>
              <a:ext uri="{FF2B5EF4-FFF2-40B4-BE49-F238E27FC236}">
                <a16:creationId xmlns:a16="http://schemas.microsoft.com/office/drawing/2014/main" id="{E3CF4ED7-8A81-4BA9-949B-6F636B4E1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8114"/>
              </p:ext>
            </p:extLst>
          </p:nvPr>
        </p:nvGraphicFramePr>
        <p:xfrm>
          <a:off x="304800" y="1558925"/>
          <a:ext cx="4935529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Objeto de Shell de Gerenciador" showAsIcon="1" r:id="rId9" imgW="1405080" imgH="488520" progId="Package">
                  <p:embed/>
                </p:oleObj>
              </mc:Choice>
              <mc:Fallback>
                <p:oleObj name="Objeto de Shell de Gerenciador" showAsIcon="1" r:id="rId9" imgW="14050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4800" y="1558925"/>
                        <a:ext cx="4935529" cy="171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hlinkClick r:id="rId11" action="ppaction://hlinkfile"/>
            <a:extLst>
              <a:ext uri="{FF2B5EF4-FFF2-40B4-BE49-F238E27FC236}">
                <a16:creationId xmlns:a16="http://schemas.microsoft.com/office/drawing/2014/main" id="{6449EF30-8528-40DF-A0F3-8CC69B766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980256"/>
              </p:ext>
            </p:extLst>
          </p:nvPr>
        </p:nvGraphicFramePr>
        <p:xfrm>
          <a:off x="7426325" y="1557337"/>
          <a:ext cx="3673364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Objeto de Shell de Gerenciador" showAsIcon="1" r:id="rId12" imgW="960840" imgH="488520" progId="Package">
                  <p:embed/>
                </p:oleObj>
              </mc:Choice>
              <mc:Fallback>
                <p:oleObj name="Objeto de Shell de Gerenciador" showAsIcon="1" r:id="rId12" imgW="9608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26325" y="1557337"/>
                        <a:ext cx="3673364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hlinkClick r:id="rId14" action="ppaction://hlinkfile"/>
            <a:extLst>
              <a:ext uri="{FF2B5EF4-FFF2-40B4-BE49-F238E27FC236}">
                <a16:creationId xmlns:a16="http://schemas.microsoft.com/office/drawing/2014/main" id="{CC6442FA-E4CB-44AC-B8C9-012500A9C7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603845"/>
              </p:ext>
            </p:extLst>
          </p:nvPr>
        </p:nvGraphicFramePr>
        <p:xfrm>
          <a:off x="7808985" y="4578349"/>
          <a:ext cx="3570145" cy="1870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Objeto de Shell de Gerenciador" showAsIcon="1" r:id="rId15" imgW="933840" imgH="488520" progId="Package">
                  <p:embed/>
                </p:oleObj>
              </mc:Choice>
              <mc:Fallback>
                <p:oleObj name="Objeto de Shell de Gerenciador" showAsIcon="1" r:id="rId15" imgW="93384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08985" y="4578349"/>
                        <a:ext cx="3570145" cy="1870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54A37F06-25E1-45C2-B171-CBE6D928F71C}"/>
              </a:ext>
            </a:extLst>
          </p:cNvPr>
          <p:cNvSpPr/>
          <p:nvPr/>
        </p:nvSpPr>
        <p:spPr>
          <a:xfrm>
            <a:off x="0" y="257176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236751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calculos">
            <a:extLst>
              <a:ext uri="{FF2B5EF4-FFF2-40B4-BE49-F238E27FC236}">
                <a16:creationId xmlns:a16="http://schemas.microsoft.com/office/drawing/2014/main" id="{8914F96B-EA8C-434F-9B4A-F457006FE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5" b="484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hlinkClick r:id="rId4" action="ppaction://hlinkfile"/>
            <a:extLst>
              <a:ext uri="{FF2B5EF4-FFF2-40B4-BE49-F238E27FC236}">
                <a16:creationId xmlns:a16="http://schemas.microsoft.com/office/drawing/2014/main" id="{47E3C04C-4FCF-43AA-8EBE-696A0F881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275032"/>
              </p:ext>
            </p:extLst>
          </p:nvPr>
        </p:nvGraphicFramePr>
        <p:xfrm>
          <a:off x="3425824" y="2962947"/>
          <a:ext cx="48966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Objeto de Shell de Gerenciador" showAsIcon="1" r:id="rId5" imgW="1042560" imgH="488520" progId="Package">
                  <p:embed/>
                </p:oleObj>
              </mc:Choice>
              <mc:Fallback>
                <p:oleObj name="Objeto de Shell de Gerenciador" showAsIcon="1" r:id="rId5" imgW="1042560" imgH="488520" progId="Packag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3C0293C5-DF78-471C-96CB-365EC3AAEB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5824" y="2962947"/>
                        <a:ext cx="48966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548A2142-BD2F-4ACC-BE88-13E582F2ECB6}"/>
              </a:ext>
            </a:extLst>
          </p:cNvPr>
          <p:cNvSpPr/>
          <p:nvPr/>
        </p:nvSpPr>
        <p:spPr>
          <a:xfrm>
            <a:off x="0" y="593979"/>
            <a:ext cx="5162551" cy="7694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Calculadora Financeira </a:t>
            </a:r>
          </a:p>
        </p:txBody>
      </p:sp>
    </p:spTree>
    <p:extLst>
      <p:ext uri="{BB962C8B-B14F-4D97-AF65-F5344CB8AC3E}">
        <p14:creationId xmlns:p14="http://schemas.microsoft.com/office/powerpoint/2010/main" val="2700510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agem ampliada de um logotipo&#10;&#10;Descrição gerada automaticament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"/>
            <a:ext cx="12300135" cy="6858000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56F424CC-0168-4F90-9783-2A268609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68" y="921395"/>
            <a:ext cx="5515212" cy="474441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FC0E9A30-8C35-4CBB-8A71-28C6C3A6757A}"/>
              </a:ext>
            </a:extLst>
          </p:cNvPr>
          <p:cNvSpPr/>
          <p:nvPr/>
        </p:nvSpPr>
        <p:spPr>
          <a:xfrm>
            <a:off x="8834101" y="1570338"/>
            <a:ext cx="1200546" cy="1242064"/>
          </a:xfrm>
          <a:prstGeom prst="ellipse">
            <a:avLst/>
          </a:prstGeom>
          <a:solidFill>
            <a:srgbClr val="F3EE40"/>
          </a:solidFill>
          <a:ln>
            <a:solidFill>
              <a:srgbClr val="F3E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2732999-FCCB-4E1A-AA2A-D067F63F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99077" l="9962" r="89655"/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8430" y="1446573"/>
            <a:ext cx="1029987" cy="1282551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91EE2E-8DD8-466E-A075-34B26E63F2B5}"/>
              </a:ext>
            </a:extLst>
          </p:cNvPr>
          <p:cNvSpPr txBox="1"/>
          <p:nvPr/>
        </p:nvSpPr>
        <p:spPr>
          <a:xfrm>
            <a:off x="3197" y="583425"/>
            <a:ext cx="6709710" cy="378565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Bahnschrift Condensed" pitchFamily="34" charset="0"/>
              </a:rPr>
              <a:t>Pensar em </a:t>
            </a:r>
          </a:p>
          <a:p>
            <a:pPr algn="ctr"/>
            <a:r>
              <a:rPr lang="pt-BR" sz="4000" dirty="0">
                <a:latin typeface="Modern Love" panose="04090805081005020601" pitchFamily="82" charset="0"/>
              </a:rPr>
              <a:t>sustentabilidade é pensar</a:t>
            </a:r>
          </a:p>
          <a:p>
            <a:pPr algn="ctr"/>
            <a:r>
              <a:rPr lang="pt-BR" sz="4000" dirty="0">
                <a:latin typeface="Modern Love" panose="04090805081005020601" pitchFamily="82" charset="0"/>
              </a:rPr>
              <a:t> </a:t>
            </a:r>
            <a:r>
              <a:rPr lang="pt-BR" sz="4000" dirty="0">
                <a:latin typeface="Bahnschrift Condensed" pitchFamily="34" charset="0"/>
              </a:rPr>
              <a:t>na família, no próximo e em você mesmo.</a:t>
            </a:r>
          </a:p>
          <a:p>
            <a:pPr algn="ctr"/>
            <a:endParaRPr lang="pt-BR" sz="4000" dirty="0">
              <a:latin typeface="Bahnschrift Condensed" pitchFamily="34" charset="0"/>
            </a:endParaRPr>
          </a:p>
          <a:p>
            <a:pPr algn="ctr"/>
            <a:r>
              <a:rPr lang="pt-BR" sz="4000" dirty="0">
                <a:latin typeface="Modern Love" panose="04090805081005020601" pitchFamily="82" charset="0"/>
              </a:rPr>
              <a:t>A MIT pensa em todos</a:t>
            </a:r>
            <a:r>
              <a:rPr lang="pt-BR" sz="4000" dirty="0">
                <a:latin typeface="Bahnschrift Condensed" pitchFamily="34" charset="0"/>
              </a:rPr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F6D848E-DC9F-4522-8D12-47E25E68B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6446" y="6274575"/>
            <a:ext cx="362191" cy="36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79785D9-65E3-4912-83AA-AB64B69DD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31" y="627457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8C56D2D0-8DDB-4A14-B0E1-EC26CCC5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522" y="6282550"/>
            <a:ext cx="4762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857FADA-03E9-4213-ABA1-C52F92A5730E}"/>
              </a:ext>
            </a:extLst>
          </p:cNvPr>
          <p:cNvSpPr txBox="1"/>
          <p:nvPr/>
        </p:nvSpPr>
        <p:spPr>
          <a:xfrm>
            <a:off x="708637" y="6305162"/>
            <a:ext cx="144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@mit_inova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D827A1-31A0-4847-B601-00C01ECC2A48}"/>
              </a:ext>
            </a:extLst>
          </p:cNvPr>
          <p:cNvSpPr txBox="1"/>
          <p:nvPr/>
        </p:nvSpPr>
        <p:spPr>
          <a:xfrm>
            <a:off x="2821264" y="6345534"/>
            <a:ext cx="171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MIT Inovação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E2FCAB-2B44-4279-B043-D4DA94873963}"/>
              </a:ext>
            </a:extLst>
          </p:cNvPr>
          <p:cNvSpPr/>
          <p:nvPr/>
        </p:nvSpPr>
        <p:spPr>
          <a:xfrm>
            <a:off x="4826945" y="6369558"/>
            <a:ext cx="229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ajuda.mit@gmail.com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pessoas na paulista">
            <a:extLst>
              <a:ext uri="{FF2B5EF4-FFF2-40B4-BE49-F238E27FC236}">
                <a16:creationId xmlns:a16="http://schemas.microsoft.com/office/drawing/2014/main" id="{12AE4E99-0D31-4F78-949B-905A84F91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60" b="10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C8056D8-2205-4469-9636-433B8EEDB08A}"/>
              </a:ext>
            </a:extLst>
          </p:cNvPr>
          <p:cNvSpPr/>
          <p:nvPr/>
        </p:nvSpPr>
        <p:spPr>
          <a:xfrm>
            <a:off x="2783632" y="2722281"/>
            <a:ext cx="6624736" cy="20928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Nos buscamos ser um canal para empresas que tem interesses em ter acesso a materiais para reciclagem, disponibilizando lixeiras, e a eficiência de nosso serviço para que possam coletar o lixo com frequência e confiabilidade em nossa solução.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E094BF6-3F2F-4068-9A37-0619924CD426}"/>
              </a:ext>
            </a:extLst>
          </p:cNvPr>
          <p:cNvCxnSpPr/>
          <p:nvPr/>
        </p:nvCxnSpPr>
        <p:spPr>
          <a:xfrm>
            <a:off x="4631803" y="2313534"/>
            <a:ext cx="38164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AB6B18-E190-46EC-9960-D874BC62E941}"/>
              </a:ext>
            </a:extLst>
          </p:cNvPr>
          <p:cNvSpPr txBox="1"/>
          <p:nvPr/>
        </p:nvSpPr>
        <p:spPr>
          <a:xfrm>
            <a:off x="5041484" y="1115978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solidFill>
                  <a:schemeClr val="bg1"/>
                </a:solidFill>
                <a:latin typeface="Bahnschrift Condensed" pitchFamily="34" charset="0"/>
              </a:rPr>
              <a:t>VISÃO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6E89DCE-10B8-4DED-A5EA-DB1EB42D2B4D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522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pessoas na paulista">
            <a:extLst>
              <a:ext uri="{FF2B5EF4-FFF2-40B4-BE49-F238E27FC236}">
                <a16:creationId xmlns:a16="http://schemas.microsoft.com/office/drawing/2014/main" id="{2C78497B-67C9-4A58-9A22-A817B9F33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97" b="13303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B683D72-32E2-431D-9FBA-A3467A6C654B}"/>
              </a:ext>
            </a:extLst>
          </p:cNvPr>
          <p:cNvSpPr/>
          <p:nvPr/>
        </p:nvSpPr>
        <p:spPr>
          <a:xfrm>
            <a:off x="2855640" y="3119469"/>
            <a:ext cx="6840760" cy="20928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Trazer para nossos clientes e sociedade a ação e conscientização da importância do descarte correto de lixo com solução tecnológica que visa a </a:t>
            </a:r>
            <a:r>
              <a:rPr lang="pt-BR" sz="2600" dirty="0">
                <a:solidFill>
                  <a:srgbClr val="99CCFF"/>
                </a:solidFill>
                <a:latin typeface="Bahnschrift Light Condensed" panose="020B0502040204020203" pitchFamily="34" charset="0"/>
              </a:rPr>
              <a:t>reciclagem e praticidade na coleta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ampliando a </a:t>
            </a:r>
            <a:r>
              <a:rPr lang="pt-BR" sz="2600" dirty="0">
                <a:solidFill>
                  <a:srgbClr val="99CCFF"/>
                </a:solidFill>
                <a:latin typeface="Bahnschrift Light Condensed" panose="020B0502040204020203" pitchFamily="34" charset="0"/>
              </a:rPr>
              <a:t>economia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nossos clientes e obtendo melhoria na </a:t>
            </a:r>
            <a:r>
              <a:rPr lang="pt-BR" sz="2600" dirty="0">
                <a:solidFill>
                  <a:srgbClr val="99CCFF"/>
                </a:solidFill>
                <a:latin typeface="Bahnschrift Light Condensed" panose="020B0502040204020203" pitchFamily="34" charset="0"/>
              </a:rPr>
              <a:t>qualidade</a:t>
            </a:r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vida.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48384E7-1E64-4E0F-B8A8-9BD5D24CE460}"/>
              </a:ext>
            </a:extLst>
          </p:cNvPr>
          <p:cNvCxnSpPr/>
          <p:nvPr/>
        </p:nvCxnSpPr>
        <p:spPr>
          <a:xfrm>
            <a:off x="4761975" y="2313534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DB797D-C677-4BEB-8018-933E52CC8E8C}"/>
              </a:ext>
            </a:extLst>
          </p:cNvPr>
          <p:cNvSpPr txBox="1"/>
          <p:nvPr/>
        </p:nvSpPr>
        <p:spPr>
          <a:xfrm>
            <a:off x="5019256" y="1251705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MISSÃO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5CA590E-B8D9-4E9E-B982-2C12DEC1B3EB}"/>
              </a:ext>
            </a:extLst>
          </p:cNvPr>
          <p:cNvSpPr/>
          <p:nvPr/>
        </p:nvSpPr>
        <p:spPr>
          <a:xfrm>
            <a:off x="8448227" y="2187279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13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aperto de mÃ£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10" y="-11400"/>
            <a:ext cx="122624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463480" y="3044225"/>
            <a:ext cx="2997062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VALORES</a:t>
            </a:r>
          </a:p>
        </p:txBody>
      </p:sp>
      <p:sp>
        <p:nvSpPr>
          <p:cNvPr id="13" name="Elipse 12"/>
          <p:cNvSpPr/>
          <p:nvPr/>
        </p:nvSpPr>
        <p:spPr>
          <a:xfrm>
            <a:off x="4289626" y="1850120"/>
            <a:ext cx="3357102" cy="324036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reto 14"/>
          <p:cNvCxnSpPr>
            <a:endCxn id="25" idx="0"/>
          </p:cNvCxnSpPr>
          <p:nvPr/>
        </p:nvCxnSpPr>
        <p:spPr>
          <a:xfrm>
            <a:off x="5964727" y="5085184"/>
            <a:ext cx="0" cy="2937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5968177" y="1483342"/>
            <a:ext cx="0" cy="3667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5231904" y="5378918"/>
            <a:ext cx="1465646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/>
          <p:cNvSpPr/>
          <p:nvPr/>
        </p:nvSpPr>
        <p:spPr>
          <a:xfrm>
            <a:off x="4628566" y="116632"/>
            <a:ext cx="2673571" cy="1366710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435079" y="541365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EXCELÊNCIA</a:t>
            </a:r>
          </a:p>
        </p:txBody>
      </p:sp>
      <p:sp>
        <p:nvSpPr>
          <p:cNvPr id="27" name="Elipse 26"/>
          <p:cNvSpPr/>
          <p:nvPr/>
        </p:nvSpPr>
        <p:spPr>
          <a:xfrm>
            <a:off x="2015225" y="1720675"/>
            <a:ext cx="1993855" cy="1474722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1807133" y="4322187"/>
            <a:ext cx="2384848" cy="150756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8030423" y="1742109"/>
            <a:ext cx="2890126" cy="1495927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7708317" y="4249796"/>
            <a:ext cx="2712404" cy="1476815"/>
          </a:xfrm>
          <a:prstGeom prst="ellipse">
            <a:avLst/>
          </a:prstGeom>
          <a:solidFill>
            <a:srgbClr val="002060"/>
          </a:solidFill>
          <a:ln w="571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reto 30"/>
          <p:cNvCxnSpPr/>
          <p:nvPr/>
        </p:nvCxnSpPr>
        <p:spPr>
          <a:xfrm>
            <a:off x="3794301" y="2886686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 flipH="1">
            <a:off x="4010324" y="4359705"/>
            <a:ext cx="519258" cy="34029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 flipV="1">
            <a:off x="7613676" y="2886686"/>
            <a:ext cx="547563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420185" y="4334363"/>
            <a:ext cx="544727" cy="2325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501026" y="2247986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INOVAÇÃO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7565988" y="4793433"/>
            <a:ext cx="2997062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Bahnschrift Condensed" pitchFamily="34" charset="0"/>
              </a:rPr>
              <a:t>EMPREENDEDORISMO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8108296" y="2273370"/>
            <a:ext cx="266198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Condensed" pitchFamily="34" charset="0"/>
              </a:rPr>
              <a:t>SUSTENTABILIDADE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1490983" y="4823574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TECNOLOGIA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469646" y="5773859"/>
            <a:ext cx="299706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ahnschrift Condensed" pitchFamily="34" charset="0"/>
              </a:rPr>
              <a:t>ÉTICA</a:t>
            </a:r>
          </a:p>
        </p:txBody>
      </p:sp>
    </p:spTree>
    <p:extLst>
      <p:ext uri="{BB962C8B-B14F-4D97-AF65-F5344CB8AC3E}">
        <p14:creationId xmlns:p14="http://schemas.microsoft.com/office/powerpoint/2010/main" val="40813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reciclagem">
            <a:extLst>
              <a:ext uri="{FF2B5EF4-FFF2-40B4-BE49-F238E27FC236}">
                <a16:creationId xmlns:a16="http://schemas.microsoft.com/office/drawing/2014/main" id="{F9C94117-6969-44FA-A825-6B63B77EC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A18213C-A288-414F-AAA0-D2ABF589BCBA}"/>
              </a:ext>
            </a:extLst>
          </p:cNvPr>
          <p:cNvSpPr/>
          <p:nvPr/>
        </p:nvSpPr>
        <p:spPr>
          <a:xfrm>
            <a:off x="3358173" y="3168605"/>
            <a:ext cx="5251064" cy="289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A iniciativa MIT em serviços especializados acredita que a tecnologia alinhada com a reciclagem é uma grande proposta para o desafio de conscientizar a população que o lixo tem lugar, facilitando o trabalho de empresas que precisam ter acesso aos mesmos.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C7EEAD-D06A-4868-AFC8-8236C4ABA555}"/>
              </a:ext>
            </a:extLst>
          </p:cNvPr>
          <p:cNvSpPr txBox="1"/>
          <p:nvPr/>
        </p:nvSpPr>
        <p:spPr>
          <a:xfrm>
            <a:off x="4597469" y="1436737"/>
            <a:ext cx="2997062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NEGÓCIO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F868CC9-6EAB-415A-992B-69EC3949597D}"/>
              </a:ext>
            </a:extLst>
          </p:cNvPr>
          <p:cNvCxnSpPr/>
          <p:nvPr/>
        </p:nvCxnSpPr>
        <p:spPr>
          <a:xfrm>
            <a:off x="4187788" y="2498566"/>
            <a:ext cx="38164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D02A6EB6-F3F7-48F5-93BE-8DE5E8444A1D}"/>
              </a:ext>
            </a:extLst>
          </p:cNvPr>
          <p:cNvSpPr/>
          <p:nvPr/>
        </p:nvSpPr>
        <p:spPr>
          <a:xfrm>
            <a:off x="7851812" y="2372311"/>
            <a:ext cx="304800" cy="2525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586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187F0A-029A-401C-A6FE-5F5F3535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9" b="88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303A3C6-C2A7-4EA0-A44C-ACA8054566E8}"/>
              </a:ext>
            </a:extLst>
          </p:cNvPr>
          <p:cNvSpPr/>
          <p:nvPr/>
        </p:nvSpPr>
        <p:spPr>
          <a:xfrm>
            <a:off x="8004516" y="2781877"/>
            <a:ext cx="4707989" cy="473729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1AEE03-236A-451D-A575-A934C0B4B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8179" y="3408221"/>
            <a:ext cx="2638647" cy="3285672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D9595B6-F514-452D-97FB-54EEBABB9FBB}"/>
              </a:ext>
            </a:extLst>
          </p:cNvPr>
          <p:cNvSpPr/>
          <p:nvPr/>
        </p:nvSpPr>
        <p:spPr>
          <a:xfrm>
            <a:off x="9796787" y="5456293"/>
            <a:ext cx="1070438" cy="661171"/>
          </a:xfrm>
          <a:prstGeom prst="rect">
            <a:avLst/>
          </a:prstGeom>
          <a:solidFill>
            <a:srgbClr val="E0E745"/>
          </a:solidFill>
          <a:ln>
            <a:solidFill>
              <a:srgbClr val="E0E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2" descr="Resultado de imagem para MONSTRINHO TRISTE">
            <a:extLst>
              <a:ext uri="{FF2B5EF4-FFF2-40B4-BE49-F238E27FC236}">
                <a16:creationId xmlns:a16="http://schemas.microsoft.com/office/drawing/2014/main" id="{E1E7E22E-D7CE-4DB9-A070-E9A97FA0A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374" b="61778" l="38392" r="608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90" t="44449" r="36389" b="36296"/>
          <a:stretch/>
        </p:blipFill>
        <p:spPr bwMode="auto">
          <a:xfrm>
            <a:off x="9701817" y="5456293"/>
            <a:ext cx="1454643" cy="8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F9558F6-5D14-42B1-8D06-2A30A3CDAB80}"/>
              </a:ext>
            </a:extLst>
          </p:cNvPr>
          <p:cNvSpPr/>
          <p:nvPr/>
        </p:nvSpPr>
        <p:spPr>
          <a:xfrm>
            <a:off x="0" y="593979"/>
            <a:ext cx="5162551" cy="769441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latin typeface="Bahnschrift Condensed" pitchFamily="3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Bahnschrift Condensed" pitchFamily="34" charset="0"/>
              </a:rPr>
              <a:t>Problema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BF4811-55A2-4C90-B9D4-19299C6FE6FB}"/>
              </a:ext>
            </a:extLst>
          </p:cNvPr>
          <p:cNvSpPr/>
          <p:nvPr/>
        </p:nvSpPr>
        <p:spPr>
          <a:xfrm>
            <a:off x="0" y="2424035"/>
            <a:ext cx="2864985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Descarte incorreto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CA7193-30C4-4E20-BED5-BBC8ADDFECB9}"/>
              </a:ext>
            </a:extLst>
          </p:cNvPr>
          <p:cNvSpPr/>
          <p:nvPr/>
        </p:nvSpPr>
        <p:spPr>
          <a:xfrm>
            <a:off x="0" y="3669982"/>
            <a:ext cx="3368107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Destinação incorreta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0B19312-8B39-4397-834E-A185F4A34C9D}"/>
              </a:ext>
            </a:extLst>
          </p:cNvPr>
          <p:cNvSpPr/>
          <p:nvPr/>
        </p:nvSpPr>
        <p:spPr>
          <a:xfrm>
            <a:off x="0" y="4909805"/>
            <a:ext cx="4495800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Separação incorreta do lixo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3422317-5D23-45D8-A2C3-853198EAF662}"/>
              </a:ext>
            </a:extLst>
          </p:cNvPr>
          <p:cNvSpPr/>
          <p:nvPr/>
        </p:nvSpPr>
        <p:spPr>
          <a:xfrm>
            <a:off x="9264867" y="3285672"/>
            <a:ext cx="2229439" cy="645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DESAFIO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6B7618D-4F11-4406-8640-A7845C60FACF}"/>
              </a:ext>
            </a:extLst>
          </p:cNvPr>
          <p:cNvSpPr/>
          <p:nvPr/>
        </p:nvSpPr>
        <p:spPr>
          <a:xfrm>
            <a:off x="152400" y="2576435"/>
            <a:ext cx="2864985" cy="584775"/>
          </a:xfrm>
          <a:prstGeom prst="rect">
            <a:avLst/>
          </a:prstGeom>
          <a:solidFill>
            <a:srgbClr val="385E48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200" dirty="0">
                <a:solidFill>
                  <a:schemeClr val="bg1"/>
                </a:solidFill>
                <a:latin typeface="Bahnschrift Condensed" pitchFamily="34" charset="0"/>
              </a:rPr>
              <a:t>Descarte incorreto 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B2F6421-A925-448C-8E16-AA69CD2951E5}"/>
              </a:ext>
            </a:extLst>
          </p:cNvPr>
          <p:cNvSpPr/>
          <p:nvPr/>
        </p:nvSpPr>
        <p:spPr>
          <a:xfrm>
            <a:off x="3977535" y="2018468"/>
            <a:ext cx="1185016" cy="10113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4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v paulista">
            <a:extLst>
              <a:ext uri="{FF2B5EF4-FFF2-40B4-BE49-F238E27FC236}">
                <a16:creationId xmlns:a16="http://schemas.microsoft.com/office/drawing/2014/main" id="{C3301CD9-AD96-426E-92AA-DE5FE966C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590AF661-4FCC-4C01-8C97-8B48D776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9077" l="9962" r="89655">
                        <a14:backgroundMark x1="24521" y1="76923" x2="24521" y2="76923"/>
                        <a14:backgroundMark x1="25287" y1="76308" x2="23755" y2="74769"/>
                        <a14:backgroundMark x1="77778" y1="76923" x2="77778" y2="76615"/>
                      </a14:backgroundRemoval>
                    </a14:imgEffect>
                    <a14:imgEffect>
                      <a14:sharpenSoften amount="10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9776" y="3604527"/>
            <a:ext cx="2649159" cy="3298762"/>
          </a:xfrm>
          <a:prstGeom prst="rect">
            <a:avLst/>
          </a:prstGeom>
          <a:ln>
            <a:noFill/>
          </a:ln>
          <a:effectLst>
            <a:outerShdw blurRad="1244600" dir="12300000" sx="92000" sy="92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extrusionH="76200" prstMaterial="powder">
            <a:bevelT w="127000" h="63500" prst="artDeco"/>
            <a:extrusionClr>
              <a:schemeClr val="bg1"/>
            </a:extrusionClr>
          </a:sp3d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E69B16F-5F81-4C6F-B218-A5069FFB4C4A}"/>
              </a:ext>
            </a:extLst>
          </p:cNvPr>
          <p:cNvSpPr/>
          <p:nvPr/>
        </p:nvSpPr>
        <p:spPr>
          <a:xfrm>
            <a:off x="3060935" y="2601480"/>
            <a:ext cx="5251064" cy="3293209"/>
          </a:xfrm>
          <a:prstGeom prst="rect">
            <a:avLst/>
          </a:prstGeom>
          <a:solidFill>
            <a:srgbClr val="DFE739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600" dirty="0">
                <a:latin typeface="Bahnschrift Light Condensed" panose="020B0502040204020203" pitchFamily="34" charset="0"/>
              </a:rPr>
              <a:t>A partir de lixeiras inteligentes com sensores de barreira temos o objetivo de facilitar a coleta de lixo na cidade. Com nosso software as empresas de reciclagem e coletores poderão fazer o mapeamento das lixeiras que possuem, acompanhar pelo site/aplicativo as lixeiras que precisam ser esvaziadas. </a:t>
            </a:r>
          </a:p>
          <a:p>
            <a:pPr algn="just"/>
            <a:endParaRPr lang="pt-BR" sz="2600" dirty="0"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11F66F-73BD-4282-87B9-D6B6A27BF66D}"/>
              </a:ext>
            </a:extLst>
          </p:cNvPr>
          <p:cNvSpPr txBox="1"/>
          <p:nvPr/>
        </p:nvSpPr>
        <p:spPr>
          <a:xfrm>
            <a:off x="3117568" y="1053850"/>
            <a:ext cx="5137797" cy="10618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300" dirty="0">
                <a:latin typeface="Bahnschrift Condensed" pitchFamily="34" charset="0"/>
              </a:rPr>
              <a:t>Solução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15647AB-01FD-477E-A237-F44BA518E2EB}"/>
              </a:ext>
            </a:extLst>
          </p:cNvPr>
          <p:cNvCxnSpPr>
            <a:cxnSpLocks/>
          </p:cNvCxnSpPr>
          <p:nvPr/>
        </p:nvCxnSpPr>
        <p:spPr>
          <a:xfrm>
            <a:off x="3476588" y="2115679"/>
            <a:ext cx="4680024" cy="0"/>
          </a:xfrm>
          <a:prstGeom prst="line">
            <a:avLst/>
          </a:prstGeom>
          <a:ln w="28575">
            <a:solidFill>
              <a:srgbClr val="AA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2B2E7BE2-60D0-4C21-9906-2ABA4E7946F0}"/>
              </a:ext>
            </a:extLst>
          </p:cNvPr>
          <p:cNvSpPr/>
          <p:nvPr/>
        </p:nvSpPr>
        <p:spPr>
          <a:xfrm>
            <a:off x="8007199" y="1979814"/>
            <a:ext cx="304800" cy="252510"/>
          </a:xfrm>
          <a:prstGeom prst="ellipse">
            <a:avLst/>
          </a:prstGeom>
          <a:solidFill>
            <a:srgbClr val="AA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67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A8669831-6BDE-48C8-B047-53CC6C192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Imagem 10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5C80F3CB-FD78-4402-8A25-8B53C6A26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flipH="1">
            <a:off x="35891" y="4628514"/>
            <a:ext cx="12192001" cy="2252670"/>
          </a:xfrm>
          <a:prstGeom prst="rect">
            <a:avLst/>
          </a:prstGeom>
        </p:spPr>
      </p:pic>
      <p:pic>
        <p:nvPicPr>
          <p:cNvPr id="12" name="Imagem 11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8A44E86E-1CC2-4A14-B32C-6658206C0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78559" r="1"/>
          <a:stretch/>
        </p:blipFill>
        <p:spPr>
          <a:xfrm rot="21233722">
            <a:off x="13604" y="4354075"/>
            <a:ext cx="9566153" cy="1738403"/>
          </a:xfrm>
          <a:prstGeom prst="rect">
            <a:avLst/>
          </a:prstGeom>
        </p:spPr>
      </p:pic>
      <p:pic>
        <p:nvPicPr>
          <p:cNvPr id="13" name="Imagem 12" descr="Uma imagem contendo ao ar livre, homem, pessoas, água&#10;&#10;Descrição gerada automaticamente">
            <a:extLst>
              <a:ext uri="{FF2B5EF4-FFF2-40B4-BE49-F238E27FC236}">
                <a16:creationId xmlns:a16="http://schemas.microsoft.com/office/drawing/2014/main" id="{B7359953-9E1A-4DBC-8AB2-B29A17E9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" t="89279" r="65150" b="236"/>
          <a:stretch/>
        </p:blipFill>
        <p:spPr>
          <a:xfrm>
            <a:off x="-87599" y="5686709"/>
            <a:ext cx="7113956" cy="115053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2452783-5B7F-4453-839C-8E59BC4A3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14" t="25802" r="23678" b="14942"/>
          <a:stretch/>
        </p:blipFill>
        <p:spPr bwMode="auto">
          <a:xfrm>
            <a:off x="9020572" y="2679032"/>
            <a:ext cx="1779595" cy="41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7BF9445-3906-4250-AE2F-30ED59529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27965" r="46177" b="14941"/>
          <a:stretch/>
        </p:blipFill>
        <p:spPr bwMode="auto">
          <a:xfrm>
            <a:off x="7509011" y="2703382"/>
            <a:ext cx="1737369" cy="449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537892-DA3B-43DE-A5D6-1C0F4BF29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500" b="82292" l="10000" r="90000">
                        <a14:foregroundMark x1="55156" y1="73542" x2="58125" y2="78542"/>
                        <a14:foregroundMark x1="58125" y1="78542" x2="62187" y2="81875"/>
                        <a14:foregroundMark x1="62187" y1="81875" x2="66094" y2="82292"/>
                        <a14:foregroundMark x1="66094" y1="82292" x2="72500" y2="76875"/>
                        <a14:foregroundMark x1="22344" y1="60625" x2="23438" y2="33958"/>
                        <a14:foregroundMark x1="72344" y1="28333" x2="74341" y2="30615"/>
                        <a14:foregroundMark x1="75807" y1="36932" x2="75784" y2="36308"/>
                        <a14:foregroundMark x1="74860" y1="48971" x2="72656" y2="66458"/>
                        <a14:foregroundMark x1="75491" y1="43961" x2="74941" y2="48329"/>
                        <a14:foregroundMark x1="73224" y1="71433" x2="73750" y2="76042"/>
                        <a14:foregroundMark x1="72656" y1="66458" x2="73187" y2="71110"/>
                        <a14:backgroundMark x1="18281" y1="47708" x2="17344" y2="32500"/>
                        <a14:backgroundMark x1="53281" y1="67500" x2="54063" y2="27083"/>
                        <a14:backgroundMark x1="20156" y1="32917" x2="20156" y2="45000"/>
                        <a14:backgroundMark x1="77813" y1="69792" x2="77813" y2="64375"/>
                        <a14:backgroundMark x1="77813" y1="64375" x2="81719" y2="54167"/>
                        <a14:backgroundMark x1="81719" y1="54167" x2="89219" y2="47917"/>
                        <a14:backgroundMark x1="89219" y1="47917" x2="90469" y2="47708"/>
                        <a14:backgroundMark x1="77969" y1="48958" x2="77031" y2="28542"/>
                        <a14:backgroundMark x1="77031" y1="28542" x2="74063" y2="24375"/>
                        <a14:backgroundMark x1="74063" y1="24375" x2="73906" y2="24375"/>
                        <a14:backgroundMark x1="77344" y1="54167" x2="75156" y2="39167"/>
                        <a14:backgroundMark x1="75156" y1="39167" x2="75938" y2="31250"/>
                        <a14:backgroundMark x1="76094" y1="54375" x2="75156" y2="49167"/>
                        <a14:backgroundMark x1="75156" y1="49167" x2="75313" y2="43750"/>
                        <a14:backgroundMark x1="75313" y1="43750" x2="76875" y2="38750"/>
                        <a14:backgroundMark x1="76875" y1="38750" x2="75938" y2="33125"/>
                        <a14:backgroundMark x1="75938" y1="33125" x2="74844" y2="32083"/>
                        <a14:backgroundMark x1="74063" y1="67500" x2="74844" y2="46667"/>
                        <a14:backgroundMark x1="76250" y1="44375" x2="76563" y2="38542"/>
                        <a14:backgroundMark x1="76563" y1="38542" x2="77500" y2="35000"/>
                        <a14:backgroundMark x1="75313" y1="47083" x2="76406" y2="34792"/>
                        <a14:backgroundMark x1="76406" y1="34792" x2="76875" y2="32917"/>
                        <a14:backgroundMark x1="77188" y1="42917" x2="76094" y2="37500"/>
                        <a14:backgroundMark x1="76094" y1="37500" x2="75469" y2="37708"/>
                        <a14:backgroundMark x1="77188" y1="40417" x2="75781" y2="40208"/>
                        <a14:backgroundMark x1="75938" y1="37708" x2="7656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27422" r="65306" b="14943"/>
          <a:stretch/>
        </p:blipFill>
        <p:spPr bwMode="auto">
          <a:xfrm>
            <a:off x="5727241" y="2422358"/>
            <a:ext cx="1651393" cy="50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4892" y="2102774"/>
            <a:ext cx="657532" cy="65753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177" y="2150056"/>
            <a:ext cx="657532" cy="657532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085805F0-D26D-431B-9179-68F674AC77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9804421" y="3928784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ADF4C1-26AE-4A93-B998-BB0F945E6B8C}"/>
              </a:ext>
            </a:extLst>
          </p:cNvPr>
          <p:cNvSpPr txBox="1"/>
          <p:nvPr/>
        </p:nvSpPr>
        <p:spPr>
          <a:xfrm>
            <a:off x="0" y="0"/>
            <a:ext cx="5849721" cy="646331"/>
          </a:xfrm>
          <a:prstGeom prst="rect">
            <a:avLst/>
          </a:prstGeom>
          <a:solidFill>
            <a:srgbClr val="412CDC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Condensed" pitchFamily="34" charset="0"/>
              </a:rPr>
              <a:t>Desenho da solução:  Smart Trash</a:t>
            </a:r>
          </a:p>
        </p:txBody>
      </p:sp>
      <p:pic>
        <p:nvPicPr>
          <p:cNvPr id="17" name="Imagem 16" descr="Uma imagem contendo desenho&#10;&#10;Descrição gerada automaticamente">
            <a:extLst>
              <a:ext uri="{FF2B5EF4-FFF2-40B4-BE49-F238E27FC236}">
                <a16:creationId xmlns:a16="http://schemas.microsoft.com/office/drawing/2014/main" id="{81C7D6F6-C320-402D-9BC1-A9B3D1F338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8171410" y="380655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8" name="Imagem 17" descr="Uma imagem contendo desenho&#10;&#10;Descrição gerada automaticamente">
            <a:extLst>
              <a:ext uri="{FF2B5EF4-FFF2-40B4-BE49-F238E27FC236}">
                <a16:creationId xmlns:a16="http://schemas.microsoft.com/office/drawing/2014/main" id="{6651E64E-990A-4ACD-BAFC-94344FEA0A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 b="22886"/>
          <a:stretch/>
        </p:blipFill>
        <p:spPr>
          <a:xfrm rot="5400000">
            <a:off x="6471412" y="3832101"/>
            <a:ext cx="936100" cy="2716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FC4DF19-9CD4-47FD-8E11-13E22AE616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1800" y="2065215"/>
            <a:ext cx="657532" cy="65753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D93987D-52F5-4C35-8BE0-13498E382624}"/>
              </a:ext>
            </a:extLst>
          </p:cNvPr>
          <p:cNvSpPr/>
          <p:nvPr/>
        </p:nvSpPr>
        <p:spPr>
          <a:xfrm>
            <a:off x="3004435" y="5155343"/>
            <a:ext cx="1523064" cy="144086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3D96CAC-79FD-4A77-B34A-1BFA9E60E4E0}"/>
              </a:ext>
            </a:extLst>
          </p:cNvPr>
          <p:cNvCxnSpPr>
            <a:cxnSpLocks/>
            <a:stCxn id="2" idx="5"/>
          </p:cNvCxnSpPr>
          <p:nvPr/>
        </p:nvCxnSpPr>
        <p:spPr>
          <a:xfrm flipV="1">
            <a:off x="4304451" y="5686710"/>
            <a:ext cx="1791549" cy="6984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62EFDE7-82E1-4F95-926D-C55613161EA9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3765967" y="5155343"/>
            <a:ext cx="2330033" cy="531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7B9208-A089-4C85-B923-98DA7F2F39BA}"/>
              </a:ext>
            </a:extLst>
          </p:cNvPr>
          <p:cNvSpPr txBox="1"/>
          <p:nvPr/>
        </p:nvSpPr>
        <p:spPr>
          <a:xfrm>
            <a:off x="1716549" y="5253231"/>
            <a:ext cx="23300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geolocalização</a:t>
            </a:r>
          </a:p>
        </p:txBody>
      </p:sp>
    </p:spTree>
    <p:extLst>
      <p:ext uri="{BB962C8B-B14F-4D97-AF65-F5344CB8AC3E}">
        <p14:creationId xmlns:p14="http://schemas.microsoft.com/office/powerpoint/2010/main" val="1902230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761</Words>
  <Application>Microsoft Office PowerPoint</Application>
  <PresentationFormat>Widescreen</PresentationFormat>
  <Paragraphs>175</Paragraphs>
  <Slides>24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6" baseType="lpstr">
      <vt:lpstr>Aharoni</vt:lpstr>
      <vt:lpstr>Arial</vt:lpstr>
      <vt:lpstr>Arial </vt:lpstr>
      <vt:lpstr>Arial Black</vt:lpstr>
      <vt:lpstr>Bahnschrift Condensed</vt:lpstr>
      <vt:lpstr>Bahnschrift Light Condensed</vt:lpstr>
      <vt:lpstr>Calibri</vt:lpstr>
      <vt:lpstr>Calibri Light</vt:lpstr>
      <vt:lpstr>Leelawadee UI</vt:lpstr>
      <vt:lpstr>Modern Love</vt:lpstr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Conti</dc:creator>
  <cp:lastModifiedBy>Isabella Conti</cp:lastModifiedBy>
  <cp:revision>11</cp:revision>
  <dcterms:created xsi:type="dcterms:W3CDTF">2020-03-10T20:56:28Z</dcterms:created>
  <dcterms:modified xsi:type="dcterms:W3CDTF">2020-03-10T23:26:02Z</dcterms:modified>
</cp:coreProperties>
</file>